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59" r:id="rId5"/>
    <p:sldId id="260" r:id="rId6"/>
    <p:sldId id="261" r:id="rId7"/>
    <p:sldId id="262" r:id="rId8"/>
    <p:sldId id="263" r:id="rId9"/>
    <p:sldId id="264" r:id="rId10"/>
    <p:sldId id="265" r:id="rId11"/>
    <p:sldId id="266" r:id="rId12"/>
    <p:sldId id="268" r:id="rId13"/>
    <p:sldId id="277" r:id="rId14"/>
    <p:sldId id="267" r:id="rId15"/>
    <p:sldId id="270" r:id="rId16"/>
    <p:sldId id="272" r:id="rId17"/>
    <p:sldId id="274" r:id="rId18"/>
    <p:sldId id="269" r:id="rId19"/>
    <p:sldId id="275"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93" d="100"/>
          <a:sy n="93" d="100"/>
        </p:scale>
        <p:origin x="144"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624E36A-546E-4CE0-8C99-EE6A46BEC094}" type="datetimeFigureOut">
              <a:rPr lang="en-GB" smtClean="0"/>
              <a:t>02/01/2021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2611707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24E36A-546E-4CE0-8C99-EE6A46BEC094}" type="datetimeFigureOut">
              <a:rPr lang="en-GB" smtClean="0"/>
              <a:t>02/01/2021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3574618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24E36A-546E-4CE0-8C99-EE6A46BEC094}" type="datetimeFigureOut">
              <a:rPr lang="en-GB" smtClean="0"/>
              <a:t>02/01/2021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2322850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24E36A-546E-4CE0-8C99-EE6A46BEC094}" type="datetimeFigureOut">
              <a:rPr lang="en-GB" smtClean="0"/>
              <a:t>02/01/2021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306681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24E36A-546E-4CE0-8C99-EE6A46BEC094}" type="datetimeFigureOut">
              <a:rPr lang="en-GB" smtClean="0"/>
              <a:t>02/01/2021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2088736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624E36A-546E-4CE0-8C99-EE6A46BEC094}" type="datetimeFigureOut">
              <a:rPr lang="en-GB" smtClean="0"/>
              <a:t>02/01/2021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3656584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624E36A-546E-4CE0-8C99-EE6A46BEC094}" type="datetimeFigureOut">
              <a:rPr lang="en-GB" smtClean="0"/>
              <a:t>02/01/2021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2642034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24E36A-546E-4CE0-8C99-EE6A46BEC094}" type="datetimeFigureOut">
              <a:rPr lang="en-GB" smtClean="0"/>
              <a:t>02/01/2021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371696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24E36A-546E-4CE0-8C99-EE6A46BEC094}" type="datetimeFigureOut">
              <a:rPr lang="en-GB" smtClean="0"/>
              <a:t>02/01/2021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1246920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24E36A-546E-4CE0-8C99-EE6A46BEC094}" type="datetimeFigureOut">
              <a:rPr lang="en-GB" smtClean="0"/>
              <a:t>02/01/2021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1722610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24E36A-546E-4CE0-8C99-EE6A46BEC094}" type="datetimeFigureOut">
              <a:rPr lang="en-GB" smtClean="0"/>
              <a:t>02/01/2021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3162260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4E36A-546E-4CE0-8C99-EE6A46BEC094}" type="datetimeFigureOut">
              <a:rPr lang="en-GB" smtClean="0"/>
              <a:t>02/01/2021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B6CB4-3EDA-4305-ACC2-0A12C98591D7}" type="slidenum">
              <a:rPr lang="en-GB" smtClean="0"/>
              <a:t>‹#›</a:t>
            </a:fld>
            <a:endParaRPr lang="en-GB"/>
          </a:p>
        </p:txBody>
      </p:sp>
    </p:spTree>
    <p:extLst>
      <p:ext uri="{BB962C8B-B14F-4D97-AF65-F5344CB8AC3E}">
        <p14:creationId xmlns:p14="http://schemas.microsoft.com/office/powerpoint/2010/main" val="2087128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304800" y="866775"/>
            <a:ext cx="11458575" cy="4401205"/>
          </a:xfrm>
          <a:prstGeom prst="rect">
            <a:avLst/>
          </a:prstGeom>
          <a:noFill/>
        </p:spPr>
        <p:txBody>
          <a:bodyPr wrap="square" rtlCol="0">
            <a:spAutoFit/>
          </a:bodyPr>
          <a:lstStyle/>
          <a:p>
            <a:r>
              <a:rPr lang="en-GB" sz="2800" dirty="0" smtClean="0">
                <a:latin typeface="CCW Cursive Writing 22" panose="03050602040000000000" pitchFamily="66" charset="0"/>
              </a:rPr>
              <a:t>Monday 4</a:t>
            </a:r>
            <a:r>
              <a:rPr lang="en-GB" sz="2800" baseline="30000" dirty="0" smtClean="0">
                <a:latin typeface="CCW Cursive Writing 22" panose="03050602040000000000" pitchFamily="66" charset="0"/>
              </a:rPr>
              <a:t>th</a:t>
            </a:r>
            <a:r>
              <a:rPr lang="en-GB" sz="2800" dirty="0" smtClean="0">
                <a:latin typeface="CCW Cursive Writing 22" panose="03050602040000000000" pitchFamily="66" charset="0"/>
              </a:rPr>
              <a:t> January</a:t>
            </a:r>
          </a:p>
          <a:p>
            <a:endParaRPr lang="en-GB" dirty="0" smtClean="0">
              <a:latin typeface="CCW Cursive Writing 22" panose="03050602040000000000" pitchFamily="66" charset="0"/>
            </a:endParaRPr>
          </a:p>
          <a:p>
            <a:r>
              <a:rPr lang="en-GB" dirty="0" smtClean="0">
                <a:latin typeface="CCW Cursive Writing 22" panose="03050602040000000000" pitchFamily="66" charset="0"/>
              </a:rPr>
              <a:t>                     </a:t>
            </a:r>
            <a:r>
              <a:rPr lang="en-GB" sz="2400" dirty="0" smtClean="0">
                <a:solidFill>
                  <a:srgbClr val="FF0000"/>
                </a:solidFill>
                <a:latin typeface="CCW Cursive Writing 22" panose="03050602040000000000" pitchFamily="66" charset="0"/>
              </a:rPr>
              <a:t>Happy New Year everyone! </a:t>
            </a:r>
          </a:p>
          <a:p>
            <a:endParaRPr lang="en-GB" sz="2400" dirty="0">
              <a:solidFill>
                <a:srgbClr val="FF0000"/>
              </a:solidFill>
              <a:latin typeface="CCW Cursive Writing 22" panose="03050602040000000000" pitchFamily="66" charset="0"/>
            </a:endParaRPr>
          </a:p>
          <a:p>
            <a:endParaRPr lang="en-GB" sz="2400" dirty="0" smtClean="0">
              <a:solidFill>
                <a:srgbClr val="FF0000"/>
              </a:solidFill>
              <a:latin typeface="CCW Cursive Writing 22" panose="03050602040000000000" pitchFamily="66" charset="0"/>
            </a:endParaRPr>
          </a:p>
          <a:p>
            <a:r>
              <a:rPr lang="en-GB" sz="2400" dirty="0" smtClean="0">
                <a:solidFill>
                  <a:srgbClr val="FF0000"/>
                </a:solidFill>
                <a:latin typeface="CCW Cursive Writing 22" panose="03050602040000000000" pitchFamily="66" charset="0"/>
              </a:rPr>
              <a:t>This PowerPoint is going to include each day’s phonics and grammar activities. This will make sure we are practising our spelling and grammar rules whilst you are working at home. You will need a pen/pencil and a piece of paper.</a:t>
            </a:r>
          </a:p>
          <a:p>
            <a:endParaRPr lang="en-GB" dirty="0">
              <a:latin typeface="CCW Cursive Writing 22" panose="03050602040000000000" pitchFamily="66" charset="0"/>
            </a:endParaRPr>
          </a:p>
        </p:txBody>
      </p:sp>
      <p:sp>
        <p:nvSpPr>
          <p:cNvPr id="5" name="AutoShape 2" descr="DECEMBER 18 QUESTIONS: FROSTY THE SNOWMAN - Eco1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ECEMBER 18 QUESTIONS: FROSTY THE SNOWMAN - Eco18"/>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ECEMBER 18 QUESTIONS: FROSTY THE SNOWMAN - Eco18"/>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2" name="Picture 8" descr="DECEMBER 18 QUESTIONS: FROSTY THE SNOWMAN - Eco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6051" y="4803635"/>
            <a:ext cx="3056844" cy="2036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734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114425" y="800100"/>
            <a:ext cx="10248900" cy="7294305"/>
          </a:xfrm>
          <a:prstGeom prst="rect">
            <a:avLst/>
          </a:prstGeom>
          <a:noFill/>
        </p:spPr>
        <p:txBody>
          <a:bodyPr wrap="square" rtlCol="0">
            <a:spAutoFit/>
          </a:bodyPr>
          <a:lstStyle/>
          <a:p>
            <a:r>
              <a:rPr lang="en-GB" sz="3600" dirty="0" smtClean="0">
                <a:latin typeface="CCW Cursive Writing 22" panose="03050602040000000000" pitchFamily="66" charset="0"/>
              </a:rPr>
              <a:t>Let’s practise………</a:t>
            </a:r>
          </a:p>
          <a:p>
            <a:endParaRPr lang="en-GB" sz="3600" dirty="0">
              <a:latin typeface="CCW Cursive Writing 22" panose="03050602040000000000" pitchFamily="66" charset="0"/>
            </a:endParaRPr>
          </a:p>
          <a:p>
            <a:r>
              <a:rPr lang="en-GB" sz="3600" dirty="0" smtClean="0">
                <a:latin typeface="CCW Cursive Writing 22" panose="03050602040000000000" pitchFamily="66" charset="0"/>
              </a:rPr>
              <a:t>Today is the 5</a:t>
            </a:r>
            <a:r>
              <a:rPr lang="en-GB" sz="3600" baseline="30000" dirty="0" smtClean="0">
                <a:latin typeface="CCW Cursive Writing 22" panose="03050602040000000000" pitchFamily="66" charset="0"/>
              </a:rPr>
              <a:t>th</a:t>
            </a:r>
            <a:r>
              <a:rPr lang="en-GB" sz="3600" dirty="0" smtClean="0">
                <a:latin typeface="CCW Cursive Writing 22" panose="03050602040000000000" pitchFamily="66" charset="0"/>
              </a:rPr>
              <a:t> of _____________.</a:t>
            </a:r>
          </a:p>
          <a:p>
            <a:endParaRPr lang="en-GB" sz="3600" dirty="0">
              <a:latin typeface="CCW Cursive Writing 22" panose="03050602040000000000" pitchFamily="66" charset="0"/>
            </a:endParaRPr>
          </a:p>
          <a:p>
            <a:r>
              <a:rPr lang="en-GB" sz="3600" dirty="0" smtClean="0">
                <a:latin typeface="CCW Cursive Writing 22" panose="03050602040000000000" pitchFamily="66" charset="0"/>
              </a:rPr>
              <a:t>Snakes, monkeys and tigers live in the ______________.</a:t>
            </a:r>
          </a:p>
          <a:p>
            <a:endParaRPr lang="en-GB" sz="3600" dirty="0">
              <a:latin typeface="CCW Cursive Writing 22" panose="03050602040000000000" pitchFamily="66" charset="0"/>
            </a:endParaRPr>
          </a:p>
          <a:p>
            <a:r>
              <a:rPr lang="en-GB" sz="3600" dirty="0" smtClean="0">
                <a:latin typeface="CCW Cursive Writing 22" panose="03050602040000000000" pitchFamily="66" charset="0"/>
              </a:rPr>
              <a:t>Clowns can ___________ with lots of balls.</a:t>
            </a:r>
          </a:p>
          <a:p>
            <a:endParaRPr lang="en-GB" sz="3600" dirty="0">
              <a:latin typeface="CCW Cursive Writing 22" panose="03050602040000000000" pitchFamily="66" charset="0"/>
            </a:endParaRPr>
          </a:p>
          <a:p>
            <a:endParaRPr lang="en-GB" sz="3600" dirty="0" smtClean="0">
              <a:latin typeface="CCW Cursive Writing 22" panose="03050602040000000000" pitchFamily="66" charset="0"/>
            </a:endParaRPr>
          </a:p>
          <a:p>
            <a:endParaRPr lang="en-GB" sz="3600" dirty="0">
              <a:latin typeface="CCW Cursive Writing 22" panose="03050602040000000000" pitchFamily="66" charset="0"/>
            </a:endParaRPr>
          </a:p>
          <a:p>
            <a:endParaRPr lang="en-GB" sz="3600" dirty="0">
              <a:latin typeface="CCW Cursive Writing 22" panose="03050602040000000000" pitchFamily="66" charset="0"/>
            </a:endParaRPr>
          </a:p>
        </p:txBody>
      </p:sp>
    </p:spTree>
    <p:extLst>
      <p:ext uri="{BB962C8B-B14F-4D97-AF65-F5344CB8AC3E}">
        <p14:creationId xmlns:p14="http://schemas.microsoft.com/office/powerpoint/2010/main" val="3743280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650" y="497295"/>
            <a:ext cx="4895850" cy="4124206"/>
          </a:xfrm>
          <a:prstGeom prst="rect">
            <a:avLst/>
          </a:prstGeom>
        </p:spPr>
        <p:txBody>
          <a:bodyPr wrap="square">
            <a:spAutoFit/>
          </a:bodyPr>
          <a:lstStyle/>
          <a:p>
            <a:r>
              <a:rPr lang="en-GB" sz="3200" dirty="0" smtClean="0">
                <a:latin typeface="CCW Cursive Writing 22" panose="03050602040000000000" pitchFamily="66" charset="0"/>
              </a:rPr>
              <a:t>ABC . ! ?</a:t>
            </a:r>
          </a:p>
          <a:p>
            <a:endParaRPr lang="en-GB" sz="3200" dirty="0" smtClean="0">
              <a:latin typeface="CCW Cursive Writing 22" panose="03050602040000000000" pitchFamily="66" charset="0"/>
            </a:endParaRPr>
          </a:p>
          <a:p>
            <a:r>
              <a:rPr lang="en-GB" dirty="0">
                <a:latin typeface="CCW Cursive Writing 22" panose="03050602040000000000" pitchFamily="66" charset="0"/>
              </a:rPr>
              <a:t>Now make </a:t>
            </a:r>
          </a:p>
          <a:p>
            <a:r>
              <a:rPr lang="en-GB" dirty="0">
                <a:latin typeface="CCW Cursive Writing 22" panose="03050602040000000000" pitchFamily="66" charset="0"/>
              </a:rPr>
              <a:t>Up your own sentence using some of your new words</a:t>
            </a:r>
            <a:r>
              <a:rPr lang="en-GB" dirty="0" smtClean="0">
                <a:latin typeface="CCW Cursive Writing 22" panose="03050602040000000000" pitchFamily="66" charset="0"/>
              </a:rPr>
              <a:t>!</a:t>
            </a:r>
          </a:p>
          <a:p>
            <a:r>
              <a:rPr lang="en-GB" dirty="0" smtClean="0">
                <a:latin typeface="CCW Cursive Writing 22" panose="03050602040000000000" pitchFamily="66" charset="0"/>
              </a:rPr>
              <a:t>(It could be a statement, command, question or exclamation).</a:t>
            </a:r>
            <a:endParaRPr lang="en-GB" dirty="0">
              <a:latin typeface="CCW Cursive Writing 22" panose="03050602040000000000" pitchFamily="66" charset="0"/>
            </a:endParaRPr>
          </a:p>
          <a:p>
            <a:endParaRPr lang="en-GB" dirty="0">
              <a:latin typeface="CCW Cursive Writing 22" panose="03050602040000000000" pitchFamily="66" charset="0"/>
            </a:endParaRPr>
          </a:p>
          <a:p>
            <a:endParaRPr lang="en-GB" dirty="0">
              <a:latin typeface="CCW Cursive Writing 22" panose="03050602040000000000" pitchFamily="66" charset="0"/>
            </a:endParaRPr>
          </a:p>
          <a:p>
            <a:r>
              <a:rPr lang="en-GB" dirty="0">
                <a:latin typeface="CCW Cursive Writing 22" panose="03050602040000000000" pitchFamily="66" charset="0"/>
              </a:rPr>
              <a:t>That’s all for today. Well done!!</a:t>
            </a:r>
          </a:p>
        </p:txBody>
      </p:sp>
      <p:pic>
        <p:nvPicPr>
          <p:cNvPr id="5122" name="Picture 2" descr="Premium Vector | Illustration of a clown juggling ba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0525" y="419100"/>
            <a:ext cx="5962650" cy="59626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t's spring, but the Russian streets are alive with snowmen - Russia Beyo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236" y="4812790"/>
            <a:ext cx="2208339" cy="124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750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561975" y="581025"/>
            <a:ext cx="10801350" cy="3354765"/>
          </a:xfrm>
          <a:prstGeom prst="rect">
            <a:avLst/>
          </a:prstGeom>
          <a:noFill/>
        </p:spPr>
        <p:txBody>
          <a:bodyPr wrap="square" rtlCol="0">
            <a:spAutoFit/>
          </a:bodyPr>
          <a:lstStyle/>
          <a:p>
            <a:r>
              <a:rPr lang="en-GB" sz="3600" dirty="0" smtClean="0">
                <a:latin typeface="CCW Cursive Writing 22" panose="03050602040000000000" pitchFamily="66" charset="0"/>
              </a:rPr>
              <a:t>Wednesday 6</a:t>
            </a:r>
            <a:r>
              <a:rPr lang="en-GB" sz="3600" baseline="30000" dirty="0" smtClean="0">
                <a:latin typeface="CCW Cursive Writing 22" panose="03050602040000000000" pitchFamily="66" charset="0"/>
              </a:rPr>
              <a:t>th</a:t>
            </a:r>
            <a:r>
              <a:rPr lang="en-GB" sz="3600" dirty="0" smtClean="0">
                <a:latin typeface="CCW Cursive Writing 22" panose="03050602040000000000" pitchFamily="66" charset="0"/>
              </a:rPr>
              <a:t> January</a:t>
            </a:r>
          </a:p>
          <a:p>
            <a:endParaRPr lang="en-GB" sz="3600" dirty="0">
              <a:latin typeface="CCW Cursive Writing 22" panose="03050602040000000000" pitchFamily="66" charset="0"/>
            </a:endParaRPr>
          </a:p>
          <a:p>
            <a:r>
              <a:rPr lang="en-GB" sz="2000" dirty="0" smtClean="0">
                <a:latin typeface="CCW Cursive Writing 22" panose="03050602040000000000" pitchFamily="66" charset="0"/>
              </a:rPr>
              <a:t>Hello everyone! Today’s activity is writing silly sentences using some of the spelling rules we have learnt this week. We would like you to write your sentences very neatly with clear ascenders and descenders and the rest of the letters the same size. Please ask a grown up to read the sentences to you. You will need your paper and pencil.</a:t>
            </a:r>
            <a:endParaRPr lang="en-GB" sz="2000" dirty="0">
              <a:solidFill>
                <a:srgbClr val="FF0000"/>
              </a:solidFill>
              <a:latin typeface="CCW Cursive Writing 22" panose="03050602040000000000" pitchFamily="66" charset="0"/>
            </a:endParaRPr>
          </a:p>
        </p:txBody>
      </p:sp>
      <p:pic>
        <p:nvPicPr>
          <p:cNvPr id="3" name="Picture 4" descr="It's spring, but the Russian streets are alive with snowmen - Russia Beyo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2111" y="245157"/>
            <a:ext cx="2208339" cy="12418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7225" y="4195458"/>
            <a:ext cx="10191750" cy="2031325"/>
          </a:xfrm>
          <a:prstGeom prst="rect">
            <a:avLst/>
          </a:prstGeom>
          <a:noFill/>
        </p:spPr>
        <p:txBody>
          <a:bodyPr wrap="square" rtlCol="0">
            <a:spAutoFit/>
          </a:bodyPr>
          <a:lstStyle/>
          <a:p>
            <a:r>
              <a:rPr lang="en-GB" dirty="0" smtClean="0">
                <a:solidFill>
                  <a:srgbClr val="FF0000"/>
                </a:solidFill>
                <a:latin typeface="CCW Cursive Writing 22" panose="03050602040000000000" pitchFamily="66" charset="0"/>
              </a:rPr>
              <a:t>The giant and the monkey waved the magic wand. </a:t>
            </a:r>
          </a:p>
          <a:p>
            <a:endParaRPr lang="en-GB" dirty="0">
              <a:solidFill>
                <a:srgbClr val="FF0000"/>
              </a:solidFill>
              <a:latin typeface="CCW Cursive Writing 22" panose="03050602040000000000" pitchFamily="66" charset="0"/>
            </a:endParaRPr>
          </a:p>
          <a:p>
            <a:endParaRPr lang="en-GB" dirty="0" smtClean="0">
              <a:solidFill>
                <a:srgbClr val="FF0000"/>
              </a:solidFill>
              <a:latin typeface="CCW Cursive Writing 22" panose="03050602040000000000" pitchFamily="66" charset="0"/>
            </a:endParaRPr>
          </a:p>
          <a:p>
            <a:r>
              <a:rPr lang="en-GB" dirty="0" smtClean="0">
                <a:solidFill>
                  <a:srgbClr val="FF0000"/>
                </a:solidFill>
                <a:latin typeface="CCW Cursive Writing 22" panose="03050602040000000000" pitchFamily="66" charset="0"/>
              </a:rPr>
              <a:t>Can the gentle giraffe juggle in the bath?</a:t>
            </a:r>
          </a:p>
          <a:p>
            <a:endParaRPr lang="en-GB" dirty="0">
              <a:solidFill>
                <a:srgbClr val="FF0000"/>
              </a:solidFill>
              <a:latin typeface="CCW Cursive Writing 22" panose="03050602040000000000" pitchFamily="66" charset="0"/>
            </a:endParaRPr>
          </a:p>
          <a:p>
            <a:endParaRPr lang="en-GB" dirty="0" smtClean="0">
              <a:solidFill>
                <a:srgbClr val="FF0000"/>
              </a:solidFill>
              <a:latin typeface="CCW Cursive Writing 22" panose="03050602040000000000" pitchFamily="66" charset="0"/>
            </a:endParaRPr>
          </a:p>
          <a:p>
            <a:r>
              <a:rPr lang="en-GB" dirty="0" smtClean="0">
                <a:solidFill>
                  <a:srgbClr val="FF0000"/>
                </a:solidFill>
                <a:latin typeface="CCW Cursive Writing 22" panose="03050602040000000000" pitchFamily="66" charset="0"/>
              </a:rPr>
              <a:t>The ginger cat jumped on the grass.      </a:t>
            </a:r>
            <a:r>
              <a:rPr lang="en-GB" dirty="0" smtClean="0">
                <a:latin typeface="CCW Cursive Writing 22" panose="03050602040000000000" pitchFamily="66" charset="0"/>
              </a:rPr>
              <a:t>Well done!</a:t>
            </a:r>
            <a:endParaRPr lang="en-GB" dirty="0">
              <a:latin typeface="CCW Cursive Writing 22" panose="03050602040000000000" pitchFamily="66" charset="0"/>
            </a:endParaRPr>
          </a:p>
        </p:txBody>
      </p:sp>
    </p:spTree>
    <p:extLst>
      <p:ext uri="{BB962C8B-B14F-4D97-AF65-F5344CB8AC3E}">
        <p14:creationId xmlns:p14="http://schemas.microsoft.com/office/powerpoint/2010/main" val="2301956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975" y="581025"/>
            <a:ext cx="10801350" cy="6186309"/>
          </a:xfrm>
          <a:prstGeom prst="rect">
            <a:avLst/>
          </a:prstGeom>
          <a:noFill/>
        </p:spPr>
        <p:txBody>
          <a:bodyPr wrap="square" rtlCol="0">
            <a:spAutoFit/>
          </a:bodyPr>
          <a:lstStyle/>
          <a:p>
            <a:r>
              <a:rPr lang="en-GB" sz="3600" dirty="0" smtClean="0">
                <a:latin typeface="CCW Cursive Writing 22" panose="03050602040000000000" pitchFamily="66" charset="0"/>
              </a:rPr>
              <a:t>Thursday 7</a:t>
            </a:r>
            <a:r>
              <a:rPr lang="en-GB" sz="3600" baseline="30000" dirty="0" smtClean="0">
                <a:latin typeface="CCW Cursive Writing 22" panose="03050602040000000000" pitchFamily="66" charset="0"/>
              </a:rPr>
              <a:t>th</a:t>
            </a:r>
            <a:r>
              <a:rPr lang="en-GB" sz="3600" dirty="0" smtClean="0">
                <a:latin typeface="CCW Cursive Writing 22" panose="03050602040000000000" pitchFamily="66" charset="0"/>
              </a:rPr>
              <a:t> January</a:t>
            </a:r>
          </a:p>
          <a:p>
            <a:endParaRPr lang="en-GB" sz="3600" dirty="0">
              <a:latin typeface="CCW Cursive Writing 22" panose="03050602040000000000" pitchFamily="66" charset="0"/>
            </a:endParaRPr>
          </a:p>
          <a:p>
            <a:r>
              <a:rPr lang="en-GB" sz="2000" dirty="0" smtClean="0">
                <a:latin typeface="CCW Cursive Writing 22" panose="03050602040000000000" pitchFamily="66" charset="0"/>
              </a:rPr>
              <a:t>Hello everyone! Today’s quick write is remembering how to add </a:t>
            </a:r>
            <a:r>
              <a:rPr lang="en-GB" sz="2000" dirty="0" smtClean="0">
                <a:solidFill>
                  <a:srgbClr val="FF0000"/>
                </a:solidFill>
                <a:latin typeface="CCW Cursive Writing 22" panose="03050602040000000000" pitchFamily="66" charset="0"/>
              </a:rPr>
              <a:t>–</a:t>
            </a:r>
            <a:r>
              <a:rPr lang="en-GB" sz="2000" dirty="0" err="1" smtClean="0">
                <a:solidFill>
                  <a:srgbClr val="FF0000"/>
                </a:solidFill>
                <a:latin typeface="CCW Cursive Writing 22" panose="03050602040000000000" pitchFamily="66" charset="0"/>
              </a:rPr>
              <a:t>es</a:t>
            </a:r>
            <a:r>
              <a:rPr lang="en-GB" sz="2000" dirty="0" smtClean="0">
                <a:solidFill>
                  <a:srgbClr val="FF0000"/>
                </a:solidFill>
                <a:latin typeface="CCW Cursive Writing 22" panose="03050602040000000000" pitchFamily="66" charset="0"/>
              </a:rPr>
              <a:t> </a:t>
            </a:r>
            <a:r>
              <a:rPr lang="en-GB" sz="2000" dirty="0" smtClean="0">
                <a:latin typeface="CCW Cursive Writing 22" panose="03050602040000000000" pitchFamily="66" charset="0"/>
              </a:rPr>
              <a:t>to singular words ending in </a:t>
            </a:r>
            <a:r>
              <a:rPr lang="en-GB" sz="2000" dirty="0" smtClean="0">
                <a:solidFill>
                  <a:srgbClr val="FF0000"/>
                </a:solidFill>
                <a:latin typeface="CCW Cursive Writing 22" panose="03050602040000000000" pitchFamily="66" charset="0"/>
              </a:rPr>
              <a:t>y. Bye bye y hello </a:t>
            </a:r>
            <a:r>
              <a:rPr lang="en-GB" sz="2000" dirty="0" err="1" smtClean="0">
                <a:solidFill>
                  <a:srgbClr val="FF0000"/>
                </a:solidFill>
                <a:latin typeface="CCW Cursive Writing 22" panose="03050602040000000000" pitchFamily="66" charset="0"/>
              </a:rPr>
              <a:t>i</a:t>
            </a:r>
            <a:r>
              <a:rPr lang="en-GB" sz="2000" dirty="0" smtClean="0">
                <a:solidFill>
                  <a:srgbClr val="FF0000"/>
                </a:solidFill>
                <a:latin typeface="CCW Cursive Writing 22" panose="03050602040000000000" pitchFamily="66" charset="0"/>
              </a:rPr>
              <a:t>.</a:t>
            </a:r>
            <a:endParaRPr lang="en-GB" sz="2400" dirty="0" smtClean="0">
              <a:solidFill>
                <a:srgbClr val="FF0000"/>
              </a:solidFill>
              <a:latin typeface="CCW Cursive Writing 22" panose="03050602040000000000" pitchFamily="66" charset="0"/>
            </a:endParaRPr>
          </a:p>
          <a:p>
            <a:endParaRPr lang="en-GB" sz="2400" dirty="0">
              <a:solidFill>
                <a:srgbClr val="FF0000"/>
              </a:solidFill>
              <a:latin typeface="CCW Cursive Writing 22" panose="03050602040000000000" pitchFamily="66" charset="0"/>
            </a:endParaRPr>
          </a:p>
          <a:p>
            <a:endParaRPr lang="en-GB" sz="2400" dirty="0" smtClean="0">
              <a:solidFill>
                <a:srgbClr val="FF0000"/>
              </a:solidFill>
              <a:latin typeface="CCW Cursive Writing 22" panose="03050602040000000000" pitchFamily="66" charset="0"/>
            </a:endParaRPr>
          </a:p>
          <a:p>
            <a:r>
              <a:rPr lang="en-GB" sz="2400" dirty="0" smtClean="0">
                <a:solidFill>
                  <a:srgbClr val="FF0000"/>
                </a:solidFill>
                <a:latin typeface="CCW Cursive Writing 22" panose="03050602040000000000" pitchFamily="66" charset="0"/>
              </a:rPr>
              <a:t>fairy  </a:t>
            </a:r>
          </a:p>
          <a:p>
            <a:endParaRPr lang="en-GB" sz="2400" dirty="0" smtClean="0">
              <a:solidFill>
                <a:srgbClr val="FF0000"/>
              </a:solidFill>
              <a:latin typeface="CCW Cursive Writing 22" panose="03050602040000000000" pitchFamily="66" charset="0"/>
            </a:endParaRPr>
          </a:p>
          <a:p>
            <a:r>
              <a:rPr lang="en-GB" sz="2400" dirty="0">
                <a:solidFill>
                  <a:srgbClr val="FF0000"/>
                </a:solidFill>
                <a:latin typeface="CCW Cursive Writing 22" panose="03050602040000000000" pitchFamily="66" charset="0"/>
              </a:rPr>
              <a:t>s</a:t>
            </a:r>
            <a:r>
              <a:rPr lang="en-GB" sz="2400" dirty="0" smtClean="0">
                <a:solidFill>
                  <a:srgbClr val="FF0000"/>
                </a:solidFill>
                <a:latin typeface="CCW Cursive Writing 22" panose="03050602040000000000" pitchFamily="66" charset="0"/>
              </a:rPr>
              <a:t>tory</a:t>
            </a:r>
          </a:p>
          <a:p>
            <a:endParaRPr lang="en-GB" sz="2400" dirty="0">
              <a:solidFill>
                <a:srgbClr val="FF0000"/>
              </a:solidFill>
              <a:latin typeface="CCW Cursive Writing 22" panose="03050602040000000000" pitchFamily="66" charset="0"/>
            </a:endParaRPr>
          </a:p>
          <a:p>
            <a:r>
              <a:rPr lang="en-GB" sz="2400" dirty="0">
                <a:solidFill>
                  <a:srgbClr val="FF0000"/>
                </a:solidFill>
                <a:latin typeface="CCW Cursive Writing 22" panose="03050602040000000000" pitchFamily="66" charset="0"/>
              </a:rPr>
              <a:t>b</a:t>
            </a:r>
            <a:r>
              <a:rPr lang="en-GB" sz="2400" dirty="0" smtClean="0">
                <a:solidFill>
                  <a:srgbClr val="FF0000"/>
                </a:solidFill>
                <a:latin typeface="CCW Cursive Writing 22" panose="03050602040000000000" pitchFamily="66" charset="0"/>
              </a:rPr>
              <a:t>aby</a:t>
            </a:r>
          </a:p>
          <a:p>
            <a:endParaRPr lang="en-GB" sz="2400" dirty="0">
              <a:solidFill>
                <a:srgbClr val="FF0000"/>
              </a:solidFill>
              <a:latin typeface="CCW Cursive Writing 22" panose="03050602040000000000" pitchFamily="66" charset="0"/>
            </a:endParaRPr>
          </a:p>
          <a:p>
            <a:r>
              <a:rPr lang="en-GB" sz="2400" dirty="0">
                <a:solidFill>
                  <a:srgbClr val="FF0000"/>
                </a:solidFill>
                <a:latin typeface="CCW Cursive Writing 22" panose="03050602040000000000" pitchFamily="66" charset="0"/>
              </a:rPr>
              <a:t>b</a:t>
            </a:r>
            <a:r>
              <a:rPr lang="en-GB" sz="2400" dirty="0" smtClean="0">
                <a:solidFill>
                  <a:srgbClr val="FF0000"/>
                </a:solidFill>
                <a:latin typeface="CCW Cursive Writing 22" panose="03050602040000000000" pitchFamily="66" charset="0"/>
              </a:rPr>
              <a:t>ody</a:t>
            </a:r>
          </a:p>
          <a:p>
            <a:endParaRPr lang="en-GB" sz="2400" dirty="0">
              <a:solidFill>
                <a:srgbClr val="FF0000"/>
              </a:solidFill>
              <a:latin typeface="CCW Cursive Writing 22" panose="03050602040000000000" pitchFamily="66" charset="0"/>
            </a:endParaRPr>
          </a:p>
          <a:p>
            <a:r>
              <a:rPr lang="en-GB" sz="2400" dirty="0" smtClean="0">
                <a:solidFill>
                  <a:srgbClr val="FF0000"/>
                </a:solidFill>
                <a:latin typeface="CCW Cursive Writing 22" panose="03050602040000000000" pitchFamily="66" charset="0"/>
              </a:rPr>
              <a:t>sky</a:t>
            </a:r>
            <a:endParaRPr lang="en-GB" sz="2400" dirty="0">
              <a:solidFill>
                <a:srgbClr val="FF0000"/>
              </a:solidFill>
              <a:latin typeface="CCW Cursive Writing 22" panose="03050602040000000000" pitchFamily="66" charset="0"/>
            </a:endParaRPr>
          </a:p>
        </p:txBody>
      </p:sp>
      <p:pic>
        <p:nvPicPr>
          <p:cNvPr id="3" name="Picture 4" descr="It's spring, but the Russian streets are alive with snowmen - Russia Beyo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0586" y="283257"/>
            <a:ext cx="2208339" cy="124186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2257425" y="4324350"/>
            <a:ext cx="8763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257425" y="5029200"/>
            <a:ext cx="8763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257425" y="5753100"/>
            <a:ext cx="8763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257425" y="3562350"/>
            <a:ext cx="8763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019300" y="6600825"/>
            <a:ext cx="8763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911973" y="2200275"/>
            <a:ext cx="660527"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234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657225" y="742950"/>
            <a:ext cx="10782300" cy="7417415"/>
          </a:xfrm>
          <a:prstGeom prst="rect">
            <a:avLst/>
          </a:prstGeom>
          <a:noFill/>
        </p:spPr>
        <p:txBody>
          <a:bodyPr wrap="square" rtlCol="0">
            <a:spAutoFit/>
          </a:bodyPr>
          <a:lstStyle/>
          <a:p>
            <a:r>
              <a:rPr lang="en-GB" sz="2800" dirty="0" smtClean="0">
                <a:latin typeface="CCW Cursive Writing 22" panose="03050602040000000000" pitchFamily="66" charset="0"/>
              </a:rPr>
              <a:t>Can you unjumble our CEW words?</a:t>
            </a:r>
          </a:p>
          <a:p>
            <a:endParaRPr lang="en-GB" sz="2800" dirty="0">
              <a:latin typeface="CCW Cursive Writing 22" panose="03050602040000000000" pitchFamily="66" charset="0"/>
            </a:endParaRPr>
          </a:p>
          <a:p>
            <a:endParaRPr lang="en-GB" sz="2800" dirty="0" smtClean="0">
              <a:latin typeface="CCW Cursive Writing 22" panose="03050602040000000000" pitchFamily="66" charset="0"/>
            </a:endParaRPr>
          </a:p>
          <a:p>
            <a:r>
              <a:rPr lang="en-GB" sz="2800" dirty="0" err="1">
                <a:latin typeface="CCW Cursive Writing 22" panose="03050602040000000000" pitchFamily="66" charset="0"/>
              </a:rPr>
              <a:t>t</a:t>
            </a:r>
            <a:r>
              <a:rPr lang="en-GB" sz="2800" dirty="0" err="1" smtClean="0">
                <a:latin typeface="CCW Cursive Writing 22" panose="03050602040000000000" pitchFamily="66" charset="0"/>
              </a:rPr>
              <a:t>bha</a:t>
            </a:r>
            <a:r>
              <a:rPr lang="en-GB" sz="2800" dirty="0" smtClean="0">
                <a:latin typeface="CCW Cursive Writing 22" panose="03050602040000000000" pitchFamily="66" charset="0"/>
              </a:rPr>
              <a:t>       salt       </a:t>
            </a:r>
            <a:r>
              <a:rPr lang="en-GB" sz="2800" dirty="0" err="1" smtClean="0">
                <a:latin typeface="CCW Cursive Writing 22" panose="03050602040000000000" pitchFamily="66" charset="0"/>
              </a:rPr>
              <a:t>saft</a:t>
            </a:r>
            <a:r>
              <a:rPr lang="en-GB" sz="2800" dirty="0" smtClean="0">
                <a:latin typeface="CCW Cursive Writing 22" panose="03050602040000000000" pitchFamily="66" charset="0"/>
              </a:rPr>
              <a:t>   </a:t>
            </a:r>
          </a:p>
          <a:p>
            <a:endParaRPr lang="en-GB" sz="2800" dirty="0">
              <a:latin typeface="CCW Cursive Writing 22" panose="03050602040000000000" pitchFamily="66" charset="0"/>
            </a:endParaRPr>
          </a:p>
          <a:p>
            <a:endParaRPr lang="en-GB" sz="2800" dirty="0" smtClean="0">
              <a:latin typeface="CCW Cursive Writing 22" panose="03050602040000000000" pitchFamily="66" charset="0"/>
            </a:endParaRPr>
          </a:p>
          <a:p>
            <a:r>
              <a:rPr lang="en-GB" sz="2800" dirty="0" err="1">
                <a:latin typeface="CCW Cursive Writing 22" panose="03050602040000000000" pitchFamily="66" charset="0"/>
              </a:rPr>
              <a:t>s</a:t>
            </a:r>
            <a:r>
              <a:rPr lang="en-GB" sz="2800" dirty="0" err="1" smtClean="0">
                <a:latin typeface="CCW Cursive Writing 22" panose="03050602040000000000" pitchFamily="66" charset="0"/>
              </a:rPr>
              <a:t>alsc</a:t>
            </a:r>
            <a:r>
              <a:rPr lang="en-GB" sz="2800" dirty="0" smtClean="0">
                <a:latin typeface="CCW Cursive Writing 22" panose="03050602040000000000" pitchFamily="66" charset="0"/>
              </a:rPr>
              <a:t>         </a:t>
            </a:r>
            <a:r>
              <a:rPr lang="en-GB" sz="2800" dirty="0" err="1" smtClean="0">
                <a:latin typeface="CCW Cursive Writing 22" panose="03050602040000000000" pitchFamily="66" charset="0"/>
              </a:rPr>
              <a:t>rasgs</a:t>
            </a:r>
            <a:r>
              <a:rPr lang="en-GB" sz="2800" dirty="0" smtClean="0">
                <a:latin typeface="CCW Cursive Writing 22" panose="03050602040000000000" pitchFamily="66" charset="0"/>
              </a:rPr>
              <a:t>    </a:t>
            </a:r>
          </a:p>
          <a:p>
            <a:endParaRPr lang="en-GB" sz="2800" dirty="0">
              <a:latin typeface="CCW Cursive Writing 22" panose="03050602040000000000" pitchFamily="66" charset="0"/>
            </a:endParaRPr>
          </a:p>
          <a:p>
            <a:endParaRPr lang="en-GB" sz="2800" dirty="0" smtClean="0">
              <a:latin typeface="CCW Cursive Writing 22" panose="03050602040000000000" pitchFamily="66" charset="0"/>
            </a:endParaRPr>
          </a:p>
          <a:p>
            <a:endParaRPr lang="en-GB" sz="2800" dirty="0">
              <a:latin typeface="CCW Cursive Writing 22" panose="03050602040000000000" pitchFamily="66" charset="0"/>
            </a:endParaRPr>
          </a:p>
          <a:p>
            <a:r>
              <a:rPr lang="en-GB" sz="2800" dirty="0" smtClean="0">
                <a:latin typeface="CCW Cursive Writing 22" panose="03050602040000000000" pitchFamily="66" charset="0"/>
              </a:rPr>
              <a:t>Well done!!!</a:t>
            </a:r>
          </a:p>
          <a:p>
            <a:endParaRPr lang="en-GB" sz="2800" dirty="0">
              <a:latin typeface="CCW Cursive Writing 22" panose="03050602040000000000" pitchFamily="66" charset="0"/>
            </a:endParaRPr>
          </a:p>
          <a:p>
            <a:endParaRPr lang="en-GB" sz="2800" dirty="0" smtClean="0">
              <a:latin typeface="CCW Cursive Writing 22" panose="03050602040000000000" pitchFamily="66" charset="0"/>
            </a:endParaRPr>
          </a:p>
          <a:p>
            <a:endParaRPr lang="en-GB" sz="2800" dirty="0">
              <a:latin typeface="CCW Cursive Writing 22" panose="03050602040000000000" pitchFamily="66" charset="0"/>
            </a:endParaRPr>
          </a:p>
          <a:p>
            <a:endParaRPr lang="en-GB" sz="2800" dirty="0" smtClean="0">
              <a:latin typeface="CCW Cursive Writing 22" panose="03050602040000000000" pitchFamily="66" charset="0"/>
            </a:endParaRPr>
          </a:p>
          <a:p>
            <a:endParaRPr lang="en-GB" sz="2800" dirty="0">
              <a:latin typeface="CCW Cursive Writing 22" panose="03050602040000000000" pitchFamily="66" charset="0"/>
            </a:endParaRPr>
          </a:p>
          <a:p>
            <a:endParaRPr lang="en-GB" sz="2800" dirty="0">
              <a:latin typeface="CCW Cursive Writing 22" panose="03050602040000000000" pitchFamily="66" charset="0"/>
            </a:endParaRPr>
          </a:p>
        </p:txBody>
      </p:sp>
      <p:pic>
        <p:nvPicPr>
          <p:cNvPr id="3" name="Picture 4" descr="It's spring, but the Russian streets are alive with snowmen - Russia Beyo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161" y="5489065"/>
            <a:ext cx="2208339" cy="124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627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85750" y="438150"/>
            <a:ext cx="10277475" cy="1569660"/>
          </a:xfrm>
          <a:prstGeom prst="rect">
            <a:avLst/>
          </a:prstGeom>
          <a:noFill/>
        </p:spPr>
        <p:txBody>
          <a:bodyPr wrap="square" rtlCol="0">
            <a:spAutoFit/>
          </a:bodyPr>
          <a:lstStyle/>
          <a:p>
            <a:r>
              <a:rPr lang="en-GB" sz="3200" dirty="0" smtClean="0">
                <a:latin typeface="CCW Cursive Writing 22" panose="03050602040000000000" pitchFamily="66" charset="0"/>
              </a:rPr>
              <a:t>Today we are going to learn to spell words with the </a:t>
            </a:r>
            <a:r>
              <a:rPr lang="en-GB" sz="3200" dirty="0" smtClean="0">
                <a:solidFill>
                  <a:srgbClr val="FF0000"/>
                </a:solidFill>
                <a:latin typeface="CCW Cursive Writing 22" panose="03050602040000000000" pitchFamily="66" charset="0"/>
              </a:rPr>
              <a:t>__</a:t>
            </a:r>
            <a:r>
              <a:rPr lang="en-GB" sz="3200" dirty="0" err="1" smtClean="0">
                <a:solidFill>
                  <a:srgbClr val="FF0000"/>
                </a:solidFill>
                <a:latin typeface="CCW Cursive Writing 22" panose="03050602040000000000" pitchFamily="66" charset="0"/>
              </a:rPr>
              <a:t>dge</a:t>
            </a:r>
            <a:r>
              <a:rPr lang="en-GB" sz="3200" dirty="0" smtClean="0">
                <a:solidFill>
                  <a:srgbClr val="FF0000"/>
                </a:solidFill>
                <a:latin typeface="CCW Cursive Writing 22" panose="03050602040000000000" pitchFamily="66" charset="0"/>
              </a:rPr>
              <a:t> </a:t>
            </a:r>
            <a:r>
              <a:rPr lang="en-GB" sz="3200" dirty="0" smtClean="0">
                <a:latin typeface="CCW Cursive Writing 22" panose="03050602040000000000" pitchFamily="66" charset="0"/>
              </a:rPr>
              <a:t>letters.</a:t>
            </a:r>
            <a:endParaRPr lang="en-GB" sz="3200" dirty="0">
              <a:latin typeface="CCW Cursive Writing 22" panose="03050602040000000000" pitchFamily="66" charset="0"/>
            </a:endParaRPr>
          </a:p>
        </p:txBody>
      </p:sp>
      <p:sp>
        <p:nvSpPr>
          <p:cNvPr id="3" name="Rectangle 2"/>
          <p:cNvSpPr/>
          <p:nvPr/>
        </p:nvSpPr>
        <p:spPr>
          <a:xfrm>
            <a:off x="619124" y="2448610"/>
            <a:ext cx="10696575" cy="3416320"/>
          </a:xfrm>
          <a:prstGeom prst="rect">
            <a:avLst/>
          </a:prstGeom>
        </p:spPr>
        <p:txBody>
          <a:bodyPr wrap="square">
            <a:spAutoFit/>
          </a:bodyPr>
          <a:lstStyle/>
          <a:p>
            <a:r>
              <a:rPr lang="en-GB" sz="2400" b="0" i="0" dirty="0" smtClean="0">
                <a:effectLst/>
                <a:latin typeface="CCW Cursive Writing 22" panose="03050602040000000000" pitchFamily="66" charset="0"/>
              </a:rPr>
              <a:t>The letters “-</a:t>
            </a:r>
            <a:r>
              <a:rPr lang="en-GB" sz="2400" b="0" i="0" dirty="0" err="1" smtClean="0">
                <a:effectLst/>
                <a:latin typeface="CCW Cursive Writing 22" panose="03050602040000000000" pitchFamily="66" charset="0"/>
              </a:rPr>
              <a:t>dge</a:t>
            </a:r>
            <a:r>
              <a:rPr lang="en-GB" sz="2400" b="0" i="0" dirty="0" smtClean="0">
                <a:effectLst/>
                <a:latin typeface="CCW Cursive Writing 22" panose="03050602040000000000" pitchFamily="66" charset="0"/>
              </a:rPr>
              <a:t>” make the /j/ sound at the end of a one-syllable word, followed by one short vowel.</a:t>
            </a:r>
          </a:p>
          <a:p>
            <a:endParaRPr lang="en-GB" sz="2400" dirty="0">
              <a:latin typeface="CCW Cursive Writing 22" panose="03050602040000000000" pitchFamily="66" charset="0"/>
            </a:endParaRPr>
          </a:p>
          <a:p>
            <a:endParaRPr lang="en-GB" sz="2400" dirty="0" smtClean="0">
              <a:latin typeface="CCW Cursive Writing 22" panose="03050602040000000000" pitchFamily="66" charset="0"/>
            </a:endParaRPr>
          </a:p>
          <a:p>
            <a:r>
              <a:rPr lang="en-GB" sz="2400" dirty="0">
                <a:latin typeface="CCW Cursive Writing 22" panose="03050602040000000000" pitchFamily="66" charset="0"/>
              </a:rPr>
              <a:t>b</a:t>
            </a:r>
            <a:r>
              <a:rPr lang="en-GB" sz="2400" dirty="0" smtClean="0">
                <a:latin typeface="CCW Cursive Writing 22" panose="03050602040000000000" pitchFamily="66" charset="0"/>
              </a:rPr>
              <a:t>ridge     ledge    hedge   fudge    badge</a:t>
            </a:r>
          </a:p>
          <a:p>
            <a:endParaRPr lang="en-GB" sz="2400" dirty="0">
              <a:latin typeface="CCW Cursive Writing 22" panose="03050602040000000000" pitchFamily="66" charset="0"/>
            </a:endParaRPr>
          </a:p>
          <a:p>
            <a:endParaRPr lang="en-GB" sz="2400" dirty="0" smtClean="0">
              <a:solidFill>
                <a:srgbClr val="FF0000"/>
              </a:solidFill>
              <a:latin typeface="CCW Cursive Writing 22" panose="03050602040000000000" pitchFamily="66" charset="0"/>
            </a:endParaRPr>
          </a:p>
          <a:p>
            <a:r>
              <a:rPr lang="en-GB" sz="2400" dirty="0" smtClean="0">
                <a:solidFill>
                  <a:srgbClr val="FF0000"/>
                </a:solidFill>
                <a:latin typeface="CCW Cursive Writing 22" panose="03050602040000000000" pitchFamily="66" charset="0"/>
              </a:rPr>
              <a:t>Practise writing these down on your paper. </a:t>
            </a:r>
            <a:endParaRPr lang="en-GB" sz="2400" dirty="0">
              <a:solidFill>
                <a:srgbClr val="FF0000"/>
              </a:solidFill>
              <a:latin typeface="CCW Cursive Writing 22" panose="03050602040000000000" pitchFamily="66" charset="0"/>
            </a:endParaRPr>
          </a:p>
        </p:txBody>
      </p:sp>
    </p:spTree>
    <p:extLst>
      <p:ext uri="{BB962C8B-B14F-4D97-AF65-F5344CB8AC3E}">
        <p14:creationId xmlns:p14="http://schemas.microsoft.com/office/powerpoint/2010/main" val="2729031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733425" y="638175"/>
            <a:ext cx="9172575" cy="11449288"/>
          </a:xfrm>
          <a:prstGeom prst="rect">
            <a:avLst/>
          </a:prstGeom>
          <a:noFill/>
        </p:spPr>
        <p:txBody>
          <a:bodyPr wrap="square" rtlCol="0">
            <a:spAutoFit/>
          </a:bodyPr>
          <a:lstStyle/>
          <a:p>
            <a:r>
              <a:rPr lang="en-GB" dirty="0" smtClean="0">
                <a:latin typeface="CCW Cursive Writing 22" panose="03050602040000000000" pitchFamily="66" charset="0"/>
              </a:rPr>
              <a:t>Can you spell the missing word?</a:t>
            </a: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r>
              <a:rPr lang="en-GB" dirty="0" smtClean="0">
                <a:latin typeface="CCW Cursive Writing 22" panose="03050602040000000000" pitchFamily="66" charset="0"/>
              </a:rPr>
              <a:t>The little boy put his spelling ____________ on his jumper.</a:t>
            </a: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r>
              <a:rPr lang="en-GB" dirty="0" smtClean="0">
                <a:latin typeface="CCW Cursive Writing 22" panose="03050602040000000000" pitchFamily="66" charset="0"/>
              </a:rPr>
              <a:t>The bad tempered troll lived under the rickety</a:t>
            </a:r>
          </a:p>
          <a:p>
            <a:endParaRPr lang="en-GB" dirty="0">
              <a:latin typeface="CCW Cursive Writing 22" panose="03050602040000000000" pitchFamily="66" charset="0"/>
            </a:endParaRPr>
          </a:p>
          <a:p>
            <a:r>
              <a:rPr lang="en-GB" dirty="0" smtClean="0">
                <a:latin typeface="CCW Cursive Writing 22" panose="03050602040000000000" pitchFamily="66" charset="0"/>
              </a:rPr>
              <a:t> _________________.</a:t>
            </a: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r>
              <a:rPr lang="en-GB" dirty="0" smtClean="0">
                <a:latin typeface="CCW Cursive Writing 22" panose="03050602040000000000" pitchFamily="66" charset="0"/>
              </a:rPr>
              <a:t>The naughty dog chased the ginger cat under</a:t>
            </a:r>
          </a:p>
          <a:p>
            <a:endParaRPr lang="en-GB" dirty="0">
              <a:latin typeface="CCW Cursive Writing 22" panose="03050602040000000000" pitchFamily="66" charset="0"/>
            </a:endParaRPr>
          </a:p>
          <a:p>
            <a:r>
              <a:rPr lang="en-GB" dirty="0" smtClean="0">
                <a:latin typeface="CCW Cursive Writing 22" panose="03050602040000000000" pitchFamily="66" charset="0"/>
              </a:rPr>
              <a:t>the______________.</a:t>
            </a:r>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r>
              <a:rPr lang="en-GB" dirty="0" smtClean="0">
                <a:latin typeface="CCW Cursive Writing 22" panose="03050602040000000000" pitchFamily="66" charset="0"/>
              </a:rPr>
              <a:t>Well done everyone!  </a:t>
            </a: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p:txBody>
      </p:sp>
    </p:spTree>
    <p:extLst>
      <p:ext uri="{BB962C8B-B14F-4D97-AF65-F5344CB8AC3E}">
        <p14:creationId xmlns:p14="http://schemas.microsoft.com/office/powerpoint/2010/main" val="4139037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650" y="497295"/>
            <a:ext cx="4895850" cy="4124206"/>
          </a:xfrm>
          <a:prstGeom prst="rect">
            <a:avLst/>
          </a:prstGeom>
        </p:spPr>
        <p:txBody>
          <a:bodyPr wrap="square">
            <a:spAutoFit/>
          </a:bodyPr>
          <a:lstStyle/>
          <a:p>
            <a:r>
              <a:rPr lang="en-GB" sz="3200" dirty="0" smtClean="0">
                <a:latin typeface="CCW Cursive Writing 22" panose="03050602040000000000" pitchFamily="66" charset="0"/>
              </a:rPr>
              <a:t>ABC . ! ?</a:t>
            </a:r>
          </a:p>
          <a:p>
            <a:endParaRPr lang="en-GB" sz="3200" dirty="0" smtClean="0">
              <a:latin typeface="CCW Cursive Writing 22" panose="03050602040000000000" pitchFamily="66" charset="0"/>
            </a:endParaRPr>
          </a:p>
          <a:p>
            <a:r>
              <a:rPr lang="en-GB" dirty="0">
                <a:latin typeface="CCW Cursive Writing 22" panose="03050602040000000000" pitchFamily="66" charset="0"/>
              </a:rPr>
              <a:t>Now make </a:t>
            </a:r>
          </a:p>
          <a:p>
            <a:r>
              <a:rPr lang="en-GB" dirty="0">
                <a:latin typeface="CCW Cursive Writing 22" panose="03050602040000000000" pitchFamily="66" charset="0"/>
              </a:rPr>
              <a:t>Up your own sentence using some of your new words</a:t>
            </a:r>
            <a:r>
              <a:rPr lang="en-GB" dirty="0" smtClean="0">
                <a:latin typeface="CCW Cursive Writing 22" panose="03050602040000000000" pitchFamily="66" charset="0"/>
              </a:rPr>
              <a:t>!</a:t>
            </a:r>
          </a:p>
          <a:p>
            <a:r>
              <a:rPr lang="en-GB" dirty="0" smtClean="0">
                <a:latin typeface="CCW Cursive Writing 22" panose="03050602040000000000" pitchFamily="66" charset="0"/>
              </a:rPr>
              <a:t>(It could be a statement, command, question or exclamation).</a:t>
            </a:r>
            <a:endParaRPr lang="en-GB" dirty="0">
              <a:latin typeface="CCW Cursive Writing 22" panose="03050602040000000000" pitchFamily="66" charset="0"/>
            </a:endParaRPr>
          </a:p>
          <a:p>
            <a:endParaRPr lang="en-GB" dirty="0">
              <a:latin typeface="CCW Cursive Writing 22" panose="03050602040000000000" pitchFamily="66" charset="0"/>
            </a:endParaRPr>
          </a:p>
          <a:p>
            <a:endParaRPr lang="en-GB" dirty="0">
              <a:latin typeface="CCW Cursive Writing 22" panose="03050602040000000000" pitchFamily="66" charset="0"/>
            </a:endParaRPr>
          </a:p>
          <a:p>
            <a:r>
              <a:rPr lang="en-GB" dirty="0">
                <a:latin typeface="CCW Cursive Writing 22" panose="03050602040000000000" pitchFamily="66" charset="0"/>
              </a:rPr>
              <a:t>That’s all for today. Well done!!</a:t>
            </a:r>
          </a:p>
        </p:txBody>
      </p:sp>
      <p:pic>
        <p:nvPicPr>
          <p:cNvPr id="4" name="Picture 4" descr="It's spring, but the Russian streets are alive with snowmen - Russia Beyo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236" y="4812790"/>
            <a:ext cx="2208339" cy="124186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Solve the three billy goats gruff jigsaw puzzle online with 63 pie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7275" y="1190625"/>
            <a:ext cx="46101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396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561975" y="581025"/>
            <a:ext cx="10801350" cy="5878532"/>
          </a:xfrm>
          <a:prstGeom prst="rect">
            <a:avLst/>
          </a:prstGeom>
          <a:noFill/>
        </p:spPr>
        <p:txBody>
          <a:bodyPr wrap="square" rtlCol="0">
            <a:spAutoFit/>
          </a:bodyPr>
          <a:lstStyle/>
          <a:p>
            <a:r>
              <a:rPr lang="en-GB" sz="3600" dirty="0" smtClean="0">
                <a:latin typeface="CCW Cursive Writing 22" panose="03050602040000000000" pitchFamily="66" charset="0"/>
              </a:rPr>
              <a:t>Friday8</a:t>
            </a:r>
            <a:r>
              <a:rPr lang="en-GB" sz="3600" baseline="30000" dirty="0" smtClean="0">
                <a:latin typeface="CCW Cursive Writing 22" panose="03050602040000000000" pitchFamily="66" charset="0"/>
              </a:rPr>
              <a:t>th</a:t>
            </a:r>
            <a:r>
              <a:rPr lang="en-GB" sz="3600" dirty="0" smtClean="0">
                <a:latin typeface="CCW Cursive Writing 22" panose="03050602040000000000" pitchFamily="66" charset="0"/>
              </a:rPr>
              <a:t> January</a:t>
            </a:r>
          </a:p>
          <a:p>
            <a:endParaRPr lang="en-GB" sz="3600" dirty="0">
              <a:latin typeface="CCW Cursive Writing 22" panose="03050602040000000000" pitchFamily="66" charset="0"/>
            </a:endParaRPr>
          </a:p>
          <a:p>
            <a:r>
              <a:rPr lang="en-GB" sz="2000" dirty="0" smtClean="0">
                <a:latin typeface="CCW Cursive Writing 22" panose="03050602040000000000" pitchFamily="66" charset="0"/>
              </a:rPr>
              <a:t>Hello everyone! Today’s quick write is remembering how to write contractions .</a:t>
            </a:r>
            <a:r>
              <a:rPr lang="en-GB" sz="2000" dirty="0" err="1" smtClean="0">
                <a:latin typeface="CCW Cursive Writing 22" panose="03050602040000000000" pitchFamily="66" charset="0"/>
              </a:rPr>
              <a:t>E.g</a:t>
            </a:r>
            <a:r>
              <a:rPr lang="en-GB" sz="2000" dirty="0" smtClean="0">
                <a:latin typeface="CCW Cursive Writing 22" panose="03050602040000000000" pitchFamily="66" charset="0"/>
              </a:rPr>
              <a:t> do not       don’t</a:t>
            </a:r>
            <a:endParaRPr lang="en-GB" sz="2400" dirty="0" smtClean="0">
              <a:latin typeface="CCW Cursive Writing 22" panose="03050602040000000000" pitchFamily="66" charset="0"/>
            </a:endParaRPr>
          </a:p>
          <a:p>
            <a:r>
              <a:rPr lang="en-GB" sz="2400" dirty="0" smtClean="0">
                <a:latin typeface="CCW Cursive Writing 22" panose="03050602040000000000" pitchFamily="66" charset="0"/>
              </a:rPr>
              <a:t>      </a:t>
            </a:r>
          </a:p>
          <a:p>
            <a:endParaRPr lang="en-GB" sz="2400" dirty="0" smtClean="0">
              <a:latin typeface="CCW Cursive Writing 22" panose="03050602040000000000" pitchFamily="66" charset="0"/>
            </a:endParaRPr>
          </a:p>
          <a:p>
            <a:r>
              <a:rPr lang="en-GB" sz="2400" dirty="0">
                <a:solidFill>
                  <a:srgbClr val="FF0000"/>
                </a:solidFill>
                <a:latin typeface="CCW Cursive Writing 22" panose="03050602040000000000" pitchFamily="66" charset="0"/>
              </a:rPr>
              <a:t>d</a:t>
            </a:r>
            <a:r>
              <a:rPr lang="en-GB" sz="2400" dirty="0" smtClean="0">
                <a:solidFill>
                  <a:srgbClr val="FF0000"/>
                </a:solidFill>
                <a:latin typeface="CCW Cursive Writing 22" panose="03050602040000000000" pitchFamily="66" charset="0"/>
              </a:rPr>
              <a:t>id not</a:t>
            </a:r>
          </a:p>
          <a:p>
            <a:endParaRPr lang="en-GB" sz="2400" dirty="0">
              <a:solidFill>
                <a:srgbClr val="FF0000"/>
              </a:solidFill>
              <a:latin typeface="CCW Cursive Writing 22" panose="03050602040000000000" pitchFamily="66" charset="0"/>
            </a:endParaRPr>
          </a:p>
          <a:p>
            <a:r>
              <a:rPr lang="en-GB" sz="2400" dirty="0" smtClean="0">
                <a:solidFill>
                  <a:srgbClr val="FF0000"/>
                </a:solidFill>
                <a:latin typeface="CCW Cursive Writing 22" panose="03050602040000000000" pitchFamily="66" charset="0"/>
              </a:rPr>
              <a:t>I am</a:t>
            </a:r>
            <a:endParaRPr lang="en-GB" sz="2400" dirty="0">
              <a:solidFill>
                <a:srgbClr val="FF0000"/>
              </a:solidFill>
              <a:latin typeface="CCW Cursive Writing 22" panose="03050602040000000000" pitchFamily="66" charset="0"/>
            </a:endParaRPr>
          </a:p>
          <a:p>
            <a:r>
              <a:rPr lang="en-GB" sz="2400" dirty="0" smtClean="0">
                <a:solidFill>
                  <a:srgbClr val="FF0000"/>
                </a:solidFill>
                <a:latin typeface="CCW Cursive Writing 22" panose="03050602040000000000" pitchFamily="66" charset="0"/>
              </a:rPr>
              <a:t>  </a:t>
            </a:r>
          </a:p>
          <a:p>
            <a:r>
              <a:rPr lang="en-GB" sz="2400" dirty="0" smtClean="0">
                <a:solidFill>
                  <a:srgbClr val="FF0000"/>
                </a:solidFill>
                <a:latin typeface="CCW Cursive Writing 22" panose="03050602040000000000" pitchFamily="66" charset="0"/>
              </a:rPr>
              <a:t>Where is</a:t>
            </a:r>
          </a:p>
          <a:p>
            <a:endParaRPr lang="en-GB" sz="2400" dirty="0">
              <a:solidFill>
                <a:srgbClr val="FF0000"/>
              </a:solidFill>
              <a:latin typeface="CCW Cursive Writing 22" panose="03050602040000000000" pitchFamily="66" charset="0"/>
            </a:endParaRPr>
          </a:p>
          <a:p>
            <a:r>
              <a:rPr lang="en-GB" sz="2400" dirty="0" smtClean="0">
                <a:solidFill>
                  <a:srgbClr val="FF0000"/>
                </a:solidFill>
                <a:latin typeface="CCW Cursive Writing 22" panose="03050602040000000000" pitchFamily="66" charset="0"/>
              </a:rPr>
              <a:t>She is</a:t>
            </a:r>
          </a:p>
          <a:p>
            <a:endParaRPr lang="en-GB" sz="2400" dirty="0">
              <a:solidFill>
                <a:srgbClr val="FF0000"/>
              </a:solidFill>
              <a:latin typeface="CCW Cursive Writing 22" panose="03050602040000000000" pitchFamily="66" charset="0"/>
            </a:endParaRPr>
          </a:p>
          <a:p>
            <a:r>
              <a:rPr lang="en-GB" sz="2400" dirty="0" smtClean="0">
                <a:solidFill>
                  <a:srgbClr val="FF0000"/>
                </a:solidFill>
                <a:latin typeface="CCW Cursive Writing 22" panose="03050602040000000000" pitchFamily="66" charset="0"/>
              </a:rPr>
              <a:t>Would not          </a:t>
            </a:r>
            <a:endParaRPr lang="en-GB" sz="2400" dirty="0">
              <a:solidFill>
                <a:srgbClr val="FF0000"/>
              </a:solidFill>
              <a:latin typeface="CCW Cursive Writing 22" panose="03050602040000000000" pitchFamily="66" charset="0"/>
            </a:endParaRPr>
          </a:p>
        </p:txBody>
      </p:sp>
      <p:pic>
        <p:nvPicPr>
          <p:cNvPr id="3" name="Picture 4" descr="It's spring, but the Russian streets are alive with snowmen - Russia Beyo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0586" y="283257"/>
            <a:ext cx="2208339" cy="124186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1895475" y="4019550"/>
            <a:ext cx="8763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695575" y="4714875"/>
            <a:ext cx="8763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257425" y="5514975"/>
            <a:ext cx="8763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438400" y="3257550"/>
            <a:ext cx="8763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000375" y="6200775"/>
            <a:ext cx="8763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911973" y="2200275"/>
            <a:ext cx="660527"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579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85750"/>
            <a:ext cx="10277475" cy="1569660"/>
          </a:xfrm>
          <a:prstGeom prst="rect">
            <a:avLst/>
          </a:prstGeom>
          <a:blipFill>
            <a:blip r:embed="rId2"/>
            <a:tile tx="0" ty="0" sx="100000" sy="100000" flip="none" algn="tl"/>
          </a:blipFill>
        </p:spPr>
        <p:txBody>
          <a:bodyPr wrap="square" rtlCol="0">
            <a:spAutoFit/>
          </a:bodyPr>
          <a:lstStyle/>
          <a:p>
            <a:r>
              <a:rPr lang="en-GB" sz="3200" dirty="0" smtClean="0">
                <a:latin typeface="CCW Cursive Writing 22" panose="03050602040000000000" pitchFamily="66" charset="0"/>
              </a:rPr>
              <a:t>Today we are going to learn to spell words with the </a:t>
            </a:r>
            <a:r>
              <a:rPr lang="en-GB" sz="3200" dirty="0" smtClean="0">
                <a:solidFill>
                  <a:srgbClr val="FF0000"/>
                </a:solidFill>
                <a:latin typeface="CCW Cursive Writing 22" panose="03050602040000000000" pitchFamily="66" charset="0"/>
              </a:rPr>
              <a:t>__</a:t>
            </a:r>
            <a:r>
              <a:rPr lang="en-GB" sz="3200" dirty="0" err="1" smtClean="0">
                <a:solidFill>
                  <a:srgbClr val="FF0000"/>
                </a:solidFill>
                <a:latin typeface="CCW Cursive Writing 22" panose="03050602040000000000" pitchFamily="66" charset="0"/>
              </a:rPr>
              <a:t>ge</a:t>
            </a:r>
            <a:r>
              <a:rPr lang="en-GB" sz="3200" dirty="0" smtClean="0">
                <a:solidFill>
                  <a:srgbClr val="FF0000"/>
                </a:solidFill>
                <a:latin typeface="CCW Cursive Writing 22" panose="03050602040000000000" pitchFamily="66" charset="0"/>
              </a:rPr>
              <a:t> </a:t>
            </a:r>
            <a:r>
              <a:rPr lang="en-GB" sz="3200" dirty="0" smtClean="0">
                <a:latin typeface="CCW Cursive Writing 22" panose="03050602040000000000" pitchFamily="66" charset="0"/>
              </a:rPr>
              <a:t>letters.</a:t>
            </a:r>
            <a:endParaRPr lang="en-GB" sz="3200" dirty="0">
              <a:latin typeface="CCW Cursive Writing 22" panose="03050602040000000000" pitchFamily="66" charset="0"/>
            </a:endParaRPr>
          </a:p>
        </p:txBody>
      </p:sp>
      <p:sp>
        <p:nvSpPr>
          <p:cNvPr id="3" name="Rectangle 2"/>
          <p:cNvSpPr/>
          <p:nvPr/>
        </p:nvSpPr>
        <p:spPr>
          <a:xfrm>
            <a:off x="533400" y="2529214"/>
            <a:ext cx="10696575" cy="2677656"/>
          </a:xfrm>
          <a:prstGeom prst="rect">
            <a:avLst/>
          </a:prstGeom>
        </p:spPr>
        <p:txBody>
          <a:bodyPr wrap="square">
            <a:spAutoFit/>
          </a:bodyPr>
          <a:lstStyle/>
          <a:p>
            <a:r>
              <a:rPr lang="en-GB" sz="2400" dirty="0" smtClean="0">
                <a:latin typeface="CCW Cursive Writing 22" panose="03050602040000000000" pitchFamily="66" charset="0"/>
              </a:rPr>
              <a:t>cage     village     large     change</a:t>
            </a:r>
          </a:p>
          <a:p>
            <a:endParaRPr lang="en-GB" sz="2400" dirty="0">
              <a:latin typeface="CCW Cursive Writing 22" panose="03050602040000000000" pitchFamily="66" charset="0"/>
            </a:endParaRPr>
          </a:p>
          <a:p>
            <a:r>
              <a:rPr lang="en-GB" sz="2400" dirty="0">
                <a:latin typeface="CCW Cursive Writing 22" panose="03050602040000000000" pitchFamily="66" charset="0"/>
              </a:rPr>
              <a:t>c</a:t>
            </a:r>
            <a:r>
              <a:rPr lang="en-GB" sz="2400" dirty="0" smtClean="0">
                <a:latin typeface="CCW Cursive Writing 22" panose="03050602040000000000" pitchFamily="66" charset="0"/>
              </a:rPr>
              <a:t>hallenge   cottage</a:t>
            </a:r>
          </a:p>
          <a:p>
            <a:endParaRPr lang="en-GB" sz="2400" dirty="0">
              <a:latin typeface="CCW Cursive Writing 22" panose="03050602040000000000" pitchFamily="66" charset="0"/>
            </a:endParaRPr>
          </a:p>
          <a:p>
            <a:r>
              <a:rPr lang="en-GB" sz="2400" dirty="0" smtClean="0">
                <a:latin typeface="CCW Cursive Writing 22" panose="03050602040000000000" pitchFamily="66" charset="0"/>
              </a:rPr>
              <a:t>    </a:t>
            </a:r>
            <a:endParaRPr lang="en-GB" sz="2400" dirty="0">
              <a:latin typeface="CCW Cursive Writing 22" panose="03050602040000000000" pitchFamily="66" charset="0"/>
            </a:endParaRPr>
          </a:p>
          <a:p>
            <a:endParaRPr lang="en-GB" sz="2400" dirty="0" smtClean="0">
              <a:solidFill>
                <a:srgbClr val="FF0000"/>
              </a:solidFill>
              <a:latin typeface="CCW Cursive Writing 22" panose="03050602040000000000" pitchFamily="66" charset="0"/>
            </a:endParaRPr>
          </a:p>
          <a:p>
            <a:r>
              <a:rPr lang="en-GB" sz="2400" dirty="0" smtClean="0">
                <a:solidFill>
                  <a:srgbClr val="FF0000"/>
                </a:solidFill>
                <a:latin typeface="CCW Cursive Writing 22" panose="03050602040000000000" pitchFamily="66" charset="0"/>
              </a:rPr>
              <a:t>Practise writing these down on your paper. </a:t>
            </a:r>
            <a:endParaRPr lang="en-GB" sz="2400" dirty="0">
              <a:solidFill>
                <a:srgbClr val="FF0000"/>
              </a:solidFill>
              <a:latin typeface="CCW Cursive Writing 22" panose="03050602040000000000" pitchFamily="66" charset="0"/>
            </a:endParaRPr>
          </a:p>
        </p:txBody>
      </p:sp>
    </p:spTree>
    <p:extLst>
      <p:ext uri="{BB962C8B-B14F-4D97-AF65-F5344CB8AC3E}">
        <p14:creationId xmlns:p14="http://schemas.microsoft.com/office/powerpoint/2010/main" val="1335083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619125" y="771525"/>
            <a:ext cx="9277350" cy="6463308"/>
          </a:xfrm>
          <a:prstGeom prst="rect">
            <a:avLst/>
          </a:prstGeom>
          <a:noFill/>
        </p:spPr>
        <p:txBody>
          <a:bodyPr wrap="square" rtlCol="0">
            <a:spAutoFit/>
          </a:bodyPr>
          <a:lstStyle/>
          <a:p>
            <a:r>
              <a:rPr lang="en-GB" sz="2800" dirty="0" smtClean="0">
                <a:latin typeface="CCW Cursive Writing 22" panose="03050602040000000000" pitchFamily="66" charset="0"/>
              </a:rPr>
              <a:t>Let’s start!</a:t>
            </a:r>
          </a:p>
          <a:p>
            <a:endParaRPr lang="en-GB" sz="2800" dirty="0">
              <a:latin typeface="CCW Cursive Writing 22" panose="03050602040000000000" pitchFamily="66" charset="0"/>
            </a:endParaRPr>
          </a:p>
          <a:p>
            <a:r>
              <a:rPr lang="en-GB" sz="2800" dirty="0" smtClean="0">
                <a:latin typeface="CCW Cursive Writing 22" panose="03050602040000000000" pitchFamily="66" charset="0"/>
              </a:rPr>
              <a:t>Can you remember the 5 vowels?</a:t>
            </a:r>
          </a:p>
          <a:p>
            <a:endParaRPr lang="en-GB" sz="4000" dirty="0">
              <a:latin typeface="CCW Cursive Writing 22" panose="03050602040000000000" pitchFamily="66" charset="0"/>
            </a:endParaRPr>
          </a:p>
          <a:p>
            <a:r>
              <a:rPr lang="en-GB" sz="4000" dirty="0">
                <a:latin typeface="CCW Cursive Writing 22" panose="03050602040000000000" pitchFamily="66" charset="0"/>
              </a:rPr>
              <a:t>a</a:t>
            </a:r>
            <a:r>
              <a:rPr lang="en-GB" sz="4000" dirty="0" smtClean="0">
                <a:latin typeface="CCW Cursive Writing 22" panose="03050602040000000000" pitchFamily="66" charset="0"/>
              </a:rPr>
              <a:t>    e    </a:t>
            </a:r>
            <a:r>
              <a:rPr lang="en-GB" sz="4000" dirty="0" err="1" smtClean="0">
                <a:latin typeface="CCW Cursive Writing 22" panose="03050602040000000000" pitchFamily="66" charset="0"/>
              </a:rPr>
              <a:t>i</a:t>
            </a:r>
            <a:r>
              <a:rPr lang="en-GB" sz="4000" dirty="0" smtClean="0">
                <a:latin typeface="CCW Cursive Writing 22" panose="03050602040000000000" pitchFamily="66" charset="0"/>
              </a:rPr>
              <a:t>   o    u</a:t>
            </a:r>
          </a:p>
          <a:p>
            <a:r>
              <a:rPr lang="en-GB" sz="3200" dirty="0" smtClean="0">
                <a:latin typeface="CCW Cursive Writing 22" panose="03050602040000000000" pitchFamily="66" charset="0"/>
              </a:rPr>
              <a:t>Time for quick write!</a:t>
            </a:r>
            <a:endParaRPr lang="en-GB" sz="3200" dirty="0">
              <a:latin typeface="CCW Cursive Writing 22" panose="03050602040000000000" pitchFamily="66" charset="0"/>
            </a:endParaRPr>
          </a:p>
          <a:p>
            <a:endParaRPr lang="en-GB" dirty="0" smtClean="0">
              <a:latin typeface="CCW Cursive Writing 22" panose="03050602040000000000" pitchFamily="66" charset="0"/>
            </a:endParaRPr>
          </a:p>
          <a:p>
            <a:r>
              <a:rPr lang="en-GB" dirty="0" smtClean="0">
                <a:latin typeface="CCW Cursive Writing 22" panose="03050602040000000000" pitchFamily="66" charset="0"/>
              </a:rPr>
              <a:t>We are now going to practise our words that have a long </a:t>
            </a:r>
            <a:r>
              <a:rPr lang="en-GB" dirty="0" err="1" smtClean="0">
                <a:solidFill>
                  <a:srgbClr val="FF0000"/>
                </a:solidFill>
                <a:latin typeface="CCW Cursive Writing 22" panose="03050602040000000000" pitchFamily="66" charset="0"/>
              </a:rPr>
              <a:t>i</a:t>
            </a:r>
            <a:r>
              <a:rPr lang="en-GB" dirty="0" smtClean="0">
                <a:latin typeface="CCW Cursive Writing 22" panose="03050602040000000000" pitchFamily="66" charset="0"/>
              </a:rPr>
              <a:t> sound but are spelt with a </a:t>
            </a:r>
            <a:r>
              <a:rPr lang="en-GB" dirty="0" smtClean="0">
                <a:solidFill>
                  <a:srgbClr val="FF0000"/>
                </a:solidFill>
                <a:latin typeface="CCW Cursive Writing 22" panose="03050602040000000000" pitchFamily="66" charset="0"/>
              </a:rPr>
              <a:t>y. </a:t>
            </a:r>
            <a:r>
              <a:rPr lang="en-GB" dirty="0" smtClean="0">
                <a:latin typeface="CCW Cursive Writing 22" panose="03050602040000000000" pitchFamily="66" charset="0"/>
              </a:rPr>
              <a:t>These words do not have any other vowels</a:t>
            </a:r>
            <a:r>
              <a:rPr lang="en-GB" dirty="0" smtClean="0">
                <a:solidFill>
                  <a:srgbClr val="FF0000"/>
                </a:solidFill>
                <a:latin typeface="CCW Cursive Writing 22" panose="03050602040000000000" pitchFamily="66" charset="0"/>
              </a:rPr>
              <a:t> </a:t>
            </a:r>
            <a:r>
              <a:rPr lang="en-GB" dirty="0" err="1" smtClean="0">
                <a:solidFill>
                  <a:srgbClr val="FF0000"/>
                </a:solidFill>
                <a:latin typeface="CCW Cursive Writing 22" panose="03050602040000000000" pitchFamily="66" charset="0"/>
              </a:rPr>
              <a:t>e.g</a:t>
            </a:r>
            <a:r>
              <a:rPr lang="en-GB" dirty="0" smtClean="0">
                <a:solidFill>
                  <a:srgbClr val="FF0000"/>
                </a:solidFill>
                <a:latin typeface="CCW Cursive Writing 22" panose="03050602040000000000" pitchFamily="66" charset="0"/>
              </a:rPr>
              <a:t> try</a:t>
            </a:r>
          </a:p>
          <a:p>
            <a:endParaRPr lang="en-GB" dirty="0">
              <a:solidFill>
                <a:srgbClr val="FF0000"/>
              </a:solidFill>
              <a:latin typeface="CCW Cursive Writing 22" panose="03050602040000000000" pitchFamily="66" charset="0"/>
            </a:endParaRPr>
          </a:p>
          <a:p>
            <a:r>
              <a:rPr lang="en-GB" dirty="0" smtClean="0">
                <a:solidFill>
                  <a:srgbClr val="FF0000"/>
                </a:solidFill>
                <a:latin typeface="CCW Cursive Writing 22" panose="03050602040000000000" pitchFamily="66" charset="0"/>
              </a:rPr>
              <a:t>How many words can you write down which have a y at the end? Did you get these ones below?</a:t>
            </a:r>
          </a:p>
          <a:p>
            <a:endParaRPr lang="en-GB" dirty="0">
              <a:solidFill>
                <a:srgbClr val="FF0000"/>
              </a:solidFill>
              <a:latin typeface="CCW Cursive Writing 22" panose="03050602040000000000" pitchFamily="66" charset="0"/>
            </a:endParaRPr>
          </a:p>
          <a:p>
            <a:endParaRPr lang="en-GB" dirty="0" smtClean="0">
              <a:solidFill>
                <a:srgbClr val="FF0000"/>
              </a:solidFill>
              <a:latin typeface="CCW Cursive Writing 22" panose="03050602040000000000" pitchFamily="66" charset="0"/>
            </a:endParaRPr>
          </a:p>
          <a:p>
            <a:r>
              <a:rPr lang="en-GB" sz="2000" dirty="0">
                <a:solidFill>
                  <a:srgbClr val="FF0000"/>
                </a:solidFill>
                <a:latin typeface="CCW Cursive Writing 22" panose="03050602040000000000" pitchFamily="66" charset="0"/>
              </a:rPr>
              <a:t>f</a:t>
            </a:r>
            <a:r>
              <a:rPr lang="en-GB" sz="2000" dirty="0" smtClean="0">
                <a:solidFill>
                  <a:srgbClr val="FF0000"/>
                </a:solidFill>
                <a:latin typeface="CCW Cursive Writing 22" panose="03050602040000000000" pitchFamily="66" charset="0"/>
              </a:rPr>
              <a:t>ly  sky  cry  by  my  dry </a:t>
            </a:r>
            <a:r>
              <a:rPr lang="en-GB" sz="2000" dirty="0" smtClean="0">
                <a:latin typeface="CCW Cursive Writing 22" panose="03050602040000000000" pitchFamily="66" charset="0"/>
              </a:rPr>
              <a:t>July (exception)</a:t>
            </a:r>
          </a:p>
          <a:p>
            <a:endParaRPr lang="en-GB" dirty="0">
              <a:solidFill>
                <a:srgbClr val="FF0000"/>
              </a:solidFill>
              <a:latin typeface="CCW Cursive Writing 22" panose="03050602040000000000" pitchFamily="66" charset="0"/>
            </a:endParaRPr>
          </a:p>
          <a:p>
            <a:endParaRPr lang="en-GB" dirty="0" smtClean="0">
              <a:solidFill>
                <a:srgbClr val="FF0000"/>
              </a:solidFill>
              <a:latin typeface="CCW Cursive Writing 22" panose="03050602040000000000" pitchFamily="66" charset="0"/>
            </a:endParaRPr>
          </a:p>
        </p:txBody>
      </p:sp>
      <p:sp>
        <p:nvSpPr>
          <p:cNvPr id="5" name="Rectangle 4"/>
          <p:cNvSpPr/>
          <p:nvPr/>
        </p:nvSpPr>
        <p:spPr>
          <a:xfrm>
            <a:off x="438150" y="2374225"/>
            <a:ext cx="7934326" cy="804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38150" y="6248400"/>
            <a:ext cx="8324850" cy="419100"/>
          </a:xfrm>
          <a:prstGeom prst="rect">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47720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552700" y="0"/>
            <a:ext cx="6972300" cy="6740307"/>
          </a:xfrm>
          <a:prstGeom prst="rect">
            <a:avLst/>
          </a:prstGeom>
          <a:noFill/>
        </p:spPr>
        <p:txBody>
          <a:bodyPr wrap="square" rtlCol="0">
            <a:spAutoFit/>
          </a:bodyPr>
          <a:lstStyle/>
          <a:p>
            <a:r>
              <a:rPr lang="en-GB" dirty="0" smtClean="0">
                <a:latin typeface="CCW Cursive Writing 22" panose="03050602040000000000" pitchFamily="66" charset="0"/>
              </a:rPr>
              <a:t>Now let’s practise spelling some of the words we have learnt this week!</a:t>
            </a: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r>
              <a:rPr lang="en-GB" dirty="0" smtClean="0">
                <a:latin typeface="CCW Cursive Writing 22" panose="03050602040000000000" pitchFamily="66" charset="0"/>
              </a:rPr>
              <a:t>             January</a:t>
            </a:r>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r>
              <a:rPr lang="en-GB" dirty="0">
                <a:latin typeface="CCW Cursive Writing 22" panose="03050602040000000000" pitchFamily="66" charset="0"/>
              </a:rPr>
              <a:t> </a:t>
            </a:r>
            <a:r>
              <a:rPr lang="en-GB" dirty="0" smtClean="0">
                <a:latin typeface="CCW Cursive Writing 22" panose="03050602040000000000" pitchFamily="66" charset="0"/>
              </a:rPr>
              <a:t>            last</a:t>
            </a:r>
          </a:p>
          <a:p>
            <a:endParaRPr lang="en-GB" dirty="0">
              <a:latin typeface="CCW Cursive Writing 22" panose="03050602040000000000" pitchFamily="66" charset="0"/>
            </a:endParaRPr>
          </a:p>
          <a:p>
            <a:r>
              <a:rPr lang="en-GB" dirty="0" smtClean="0">
                <a:latin typeface="CCW Cursive Writing 22" panose="03050602040000000000" pitchFamily="66" charset="0"/>
              </a:rPr>
              <a:t>             stories</a:t>
            </a:r>
          </a:p>
          <a:p>
            <a:endParaRPr lang="en-GB" dirty="0">
              <a:latin typeface="CCW Cursive Writing 22" panose="03050602040000000000" pitchFamily="66" charset="0"/>
            </a:endParaRPr>
          </a:p>
          <a:p>
            <a:r>
              <a:rPr lang="en-GB" dirty="0" smtClean="0">
                <a:latin typeface="CCW Cursive Writing 22" panose="03050602040000000000" pitchFamily="66" charset="0"/>
              </a:rPr>
              <a:t>             bath</a:t>
            </a:r>
          </a:p>
          <a:p>
            <a:endParaRPr lang="en-GB" dirty="0">
              <a:latin typeface="CCW Cursive Writing 22" panose="03050602040000000000" pitchFamily="66" charset="0"/>
            </a:endParaRPr>
          </a:p>
          <a:p>
            <a:r>
              <a:rPr lang="en-GB" dirty="0" smtClean="0">
                <a:latin typeface="CCW Cursive Writing 22" panose="03050602040000000000" pitchFamily="66" charset="0"/>
              </a:rPr>
              <a:t>             monkey   </a:t>
            </a:r>
          </a:p>
          <a:p>
            <a:r>
              <a:rPr lang="en-GB" dirty="0">
                <a:latin typeface="CCW Cursive Writing 22" panose="03050602040000000000" pitchFamily="66" charset="0"/>
              </a:rPr>
              <a:t> </a:t>
            </a:r>
            <a:r>
              <a:rPr lang="en-GB" dirty="0" smtClean="0">
                <a:latin typeface="CCW Cursive Writing 22" panose="03050602040000000000" pitchFamily="66" charset="0"/>
              </a:rPr>
              <a:t>    </a:t>
            </a:r>
          </a:p>
          <a:p>
            <a:r>
              <a:rPr lang="en-GB" dirty="0">
                <a:latin typeface="CCW Cursive Writing 22" panose="03050602040000000000" pitchFamily="66" charset="0"/>
              </a:rPr>
              <a:t> </a:t>
            </a:r>
            <a:r>
              <a:rPr lang="en-GB" dirty="0" smtClean="0">
                <a:latin typeface="CCW Cursive Writing 22" panose="03050602040000000000" pitchFamily="66" charset="0"/>
              </a:rPr>
              <a:t>            bridge</a:t>
            </a:r>
          </a:p>
          <a:p>
            <a:r>
              <a:rPr lang="en-GB" dirty="0">
                <a:latin typeface="CCW Cursive Writing 22" panose="03050602040000000000" pitchFamily="66" charset="0"/>
              </a:rPr>
              <a:t> </a:t>
            </a:r>
            <a:r>
              <a:rPr lang="en-GB" dirty="0" smtClean="0">
                <a:latin typeface="CCW Cursive Writing 22" panose="03050602040000000000" pitchFamily="66" charset="0"/>
              </a:rPr>
              <a:t>  </a:t>
            </a:r>
          </a:p>
          <a:p>
            <a:r>
              <a:rPr lang="en-GB" dirty="0">
                <a:latin typeface="CCW Cursive Writing 22" panose="03050602040000000000" pitchFamily="66" charset="0"/>
              </a:rPr>
              <a:t> </a:t>
            </a:r>
            <a:r>
              <a:rPr lang="en-GB" dirty="0" smtClean="0">
                <a:latin typeface="CCW Cursive Writing 22" panose="03050602040000000000" pitchFamily="66" charset="0"/>
              </a:rPr>
              <a:t>            giraffe</a:t>
            </a:r>
          </a:p>
          <a:p>
            <a:endParaRPr lang="en-GB" dirty="0">
              <a:latin typeface="CCW Cursive Writing 22" panose="03050602040000000000" pitchFamily="66" charset="0"/>
            </a:endParaRPr>
          </a:p>
          <a:p>
            <a:r>
              <a:rPr lang="en-GB" dirty="0" smtClean="0">
                <a:latin typeface="CCW Cursive Writing 22" panose="03050602040000000000" pitchFamily="66" charset="0"/>
              </a:rPr>
              <a:t>             magic</a:t>
            </a:r>
          </a:p>
          <a:p>
            <a:r>
              <a:rPr lang="en-GB" dirty="0">
                <a:latin typeface="CCW Cursive Writing 22" panose="03050602040000000000" pitchFamily="66" charset="0"/>
              </a:rPr>
              <a:t> </a:t>
            </a:r>
            <a:endParaRPr lang="en-GB" dirty="0" smtClean="0">
              <a:latin typeface="CCW Cursive Writing 22" panose="03050602040000000000" pitchFamily="66" charset="0"/>
            </a:endParaRPr>
          </a:p>
          <a:p>
            <a:r>
              <a:rPr lang="en-GB" dirty="0">
                <a:latin typeface="CCW Cursive Writing 22" panose="03050602040000000000" pitchFamily="66" charset="0"/>
              </a:rPr>
              <a:t> </a:t>
            </a:r>
            <a:r>
              <a:rPr lang="en-GB" dirty="0" smtClean="0">
                <a:latin typeface="CCW Cursive Writing 22" panose="03050602040000000000" pitchFamily="66" charset="0"/>
              </a:rPr>
              <a:t>            gentle</a:t>
            </a:r>
          </a:p>
          <a:p>
            <a:r>
              <a:rPr lang="en-GB" dirty="0">
                <a:latin typeface="CCW Cursive Writing 22" panose="03050602040000000000" pitchFamily="66" charset="0"/>
              </a:rPr>
              <a:t> </a:t>
            </a:r>
            <a:r>
              <a:rPr lang="en-GB" dirty="0" smtClean="0">
                <a:latin typeface="CCW Cursive Writing 22" panose="03050602040000000000" pitchFamily="66" charset="0"/>
              </a:rPr>
              <a:t>            </a:t>
            </a:r>
          </a:p>
          <a:p>
            <a:r>
              <a:rPr lang="en-GB" dirty="0">
                <a:latin typeface="CCW Cursive Writing 22" panose="03050602040000000000" pitchFamily="66" charset="0"/>
              </a:rPr>
              <a:t> </a:t>
            </a:r>
            <a:r>
              <a:rPr lang="en-GB" dirty="0" smtClean="0">
                <a:latin typeface="CCW Cursive Writing 22" panose="03050602040000000000" pitchFamily="66" charset="0"/>
              </a:rPr>
              <a:t>            grass</a:t>
            </a:r>
          </a:p>
          <a:p>
            <a:endParaRPr lang="en-GB" dirty="0" smtClean="0">
              <a:latin typeface="CCW Cursive Writing 22" panose="03050602040000000000" pitchFamily="66" charset="0"/>
            </a:endParaRPr>
          </a:p>
        </p:txBody>
      </p:sp>
      <p:sp>
        <p:nvSpPr>
          <p:cNvPr id="3" name="Rectangle 2"/>
          <p:cNvSpPr/>
          <p:nvPr/>
        </p:nvSpPr>
        <p:spPr>
          <a:xfrm>
            <a:off x="3990975" y="781050"/>
            <a:ext cx="2305050" cy="5625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439025" y="1838325"/>
            <a:ext cx="3400425" cy="2308324"/>
          </a:xfrm>
          <a:prstGeom prst="rect">
            <a:avLst/>
          </a:prstGeom>
          <a:noFill/>
        </p:spPr>
        <p:txBody>
          <a:bodyPr wrap="square" rtlCol="0">
            <a:spAutoFit/>
          </a:bodyPr>
          <a:lstStyle/>
          <a:p>
            <a:r>
              <a:rPr lang="en-GB" dirty="0" smtClean="0">
                <a:latin typeface="CCW Cursive Writing 22" panose="03050602040000000000" pitchFamily="66" charset="0"/>
              </a:rPr>
              <a:t>Well done everyone! We hope you have a lovely weekend.</a:t>
            </a: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a:latin typeface="CCW Cursive Writing 22" panose="03050602040000000000" pitchFamily="66" charset="0"/>
            </a:endParaRPr>
          </a:p>
        </p:txBody>
      </p:sp>
      <p:pic>
        <p:nvPicPr>
          <p:cNvPr id="5" name="Picture 4" descr="It's spring, but the Russian streets are alive with snowmen - Russia Beyo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4300" y="3370153"/>
            <a:ext cx="2208339" cy="124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048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alpha val="12000"/>
          </a:srgbClr>
        </a:solidFill>
        <a:effectLst/>
      </p:bgPr>
    </p:bg>
    <p:spTree>
      <p:nvGrpSpPr>
        <p:cNvPr id="1" name=""/>
        <p:cNvGrpSpPr/>
        <p:nvPr/>
      </p:nvGrpSpPr>
      <p:grpSpPr>
        <a:xfrm>
          <a:off x="0" y="0"/>
          <a:ext cx="0" cy="0"/>
          <a:chOff x="0" y="0"/>
          <a:chExt cx="0" cy="0"/>
        </a:xfrm>
      </p:grpSpPr>
      <p:sp>
        <p:nvSpPr>
          <p:cNvPr id="4" name="TextBox 3"/>
          <p:cNvSpPr txBox="1"/>
          <p:nvPr/>
        </p:nvSpPr>
        <p:spPr>
          <a:xfrm>
            <a:off x="781050" y="771525"/>
            <a:ext cx="10229850" cy="5632311"/>
          </a:xfrm>
          <a:prstGeom prst="rect">
            <a:avLst/>
          </a:prstGeom>
          <a:noFill/>
        </p:spPr>
        <p:txBody>
          <a:bodyPr wrap="square" rtlCol="0">
            <a:spAutoFit/>
          </a:bodyPr>
          <a:lstStyle/>
          <a:p>
            <a:r>
              <a:rPr lang="en-GB" sz="3600" dirty="0" smtClean="0">
                <a:latin typeface="CCW Cursive Writing 22" panose="03050602040000000000" pitchFamily="66" charset="0"/>
              </a:rPr>
              <a:t>Now we will practise this weeks common exception words (CEW).</a:t>
            </a:r>
          </a:p>
          <a:p>
            <a:endParaRPr lang="en-GB" sz="3600" dirty="0">
              <a:latin typeface="CCW Cursive Writing 22" panose="03050602040000000000" pitchFamily="66" charset="0"/>
            </a:endParaRPr>
          </a:p>
          <a:p>
            <a:r>
              <a:rPr lang="en-GB" sz="3600" dirty="0" smtClean="0">
                <a:latin typeface="CCW Cursive Writing 22" panose="03050602040000000000" pitchFamily="66" charset="0"/>
              </a:rPr>
              <a:t>  </a:t>
            </a:r>
            <a:r>
              <a:rPr lang="en-GB" sz="1600" dirty="0" smtClean="0">
                <a:solidFill>
                  <a:srgbClr val="FF0000"/>
                </a:solidFill>
                <a:latin typeface="CCW Cursive Writing 22" panose="03050602040000000000" pitchFamily="66" charset="0"/>
              </a:rPr>
              <a:t>Reveal the words</a:t>
            </a:r>
          </a:p>
          <a:p>
            <a:r>
              <a:rPr lang="en-GB" sz="1600" dirty="0">
                <a:solidFill>
                  <a:srgbClr val="FF0000"/>
                </a:solidFill>
                <a:latin typeface="CCW Cursive Writing 22" panose="03050602040000000000" pitchFamily="66" charset="0"/>
              </a:rPr>
              <a:t> </a:t>
            </a:r>
            <a:r>
              <a:rPr lang="en-GB" sz="1600" dirty="0" smtClean="0">
                <a:solidFill>
                  <a:srgbClr val="FF0000"/>
                </a:solidFill>
                <a:latin typeface="CCW Cursive Writing 22" panose="03050602040000000000" pitchFamily="66" charset="0"/>
              </a:rPr>
              <a:t>   one by one. Look/write/check</a:t>
            </a:r>
            <a:r>
              <a:rPr lang="en-GB" sz="1100" dirty="0" smtClean="0">
                <a:solidFill>
                  <a:srgbClr val="FF0000"/>
                </a:solidFill>
                <a:latin typeface="CCW Cursive Writing 22" panose="03050602040000000000" pitchFamily="66" charset="0"/>
              </a:rPr>
              <a:t>.</a:t>
            </a:r>
            <a:r>
              <a:rPr lang="en-GB" sz="3600" dirty="0" smtClean="0">
                <a:solidFill>
                  <a:srgbClr val="FF0000"/>
                </a:solidFill>
                <a:latin typeface="CCW Cursive Writing 22" panose="03050602040000000000" pitchFamily="66" charset="0"/>
              </a:rPr>
              <a:t>  </a:t>
            </a:r>
            <a:r>
              <a:rPr lang="en-GB" sz="3600" dirty="0" smtClean="0">
                <a:latin typeface="CCW Cursive Writing 22" panose="03050602040000000000" pitchFamily="66" charset="0"/>
              </a:rPr>
              <a:t>bath</a:t>
            </a:r>
          </a:p>
          <a:p>
            <a:r>
              <a:rPr lang="en-GB" sz="3600" dirty="0">
                <a:solidFill>
                  <a:srgbClr val="FF0000"/>
                </a:solidFill>
                <a:latin typeface="CCW Cursive Writing 22" panose="03050602040000000000" pitchFamily="66" charset="0"/>
              </a:rPr>
              <a:t> </a:t>
            </a:r>
            <a:r>
              <a:rPr lang="en-GB" sz="3600" dirty="0" smtClean="0">
                <a:solidFill>
                  <a:srgbClr val="FF0000"/>
                </a:solidFill>
                <a:latin typeface="CCW Cursive Writing 22" panose="03050602040000000000" pitchFamily="66" charset="0"/>
              </a:rPr>
              <a:t>                  </a:t>
            </a:r>
            <a:r>
              <a:rPr lang="en-GB" sz="3600" dirty="0" smtClean="0">
                <a:latin typeface="CCW Cursive Writing 22" panose="03050602040000000000" pitchFamily="66" charset="0"/>
              </a:rPr>
              <a:t>last</a:t>
            </a:r>
          </a:p>
          <a:p>
            <a:r>
              <a:rPr lang="en-GB" sz="3600" dirty="0">
                <a:latin typeface="CCW Cursive Writing 22" panose="03050602040000000000" pitchFamily="66" charset="0"/>
              </a:rPr>
              <a:t> </a:t>
            </a:r>
            <a:r>
              <a:rPr lang="en-GB" sz="3600" dirty="0" smtClean="0">
                <a:latin typeface="CCW Cursive Writing 22" panose="03050602040000000000" pitchFamily="66" charset="0"/>
              </a:rPr>
              <a:t>                  fast</a:t>
            </a:r>
          </a:p>
          <a:p>
            <a:r>
              <a:rPr lang="en-GB" sz="3600" dirty="0">
                <a:latin typeface="CCW Cursive Writing 22" panose="03050602040000000000" pitchFamily="66" charset="0"/>
              </a:rPr>
              <a:t> </a:t>
            </a:r>
            <a:r>
              <a:rPr lang="en-GB" sz="3600" dirty="0" smtClean="0">
                <a:latin typeface="CCW Cursive Writing 22" panose="03050602040000000000" pitchFamily="66" charset="0"/>
              </a:rPr>
              <a:t>                  class</a:t>
            </a:r>
          </a:p>
          <a:p>
            <a:r>
              <a:rPr lang="en-GB" sz="3600" dirty="0">
                <a:latin typeface="CCW Cursive Writing 22" panose="03050602040000000000" pitchFamily="66" charset="0"/>
              </a:rPr>
              <a:t> </a:t>
            </a:r>
            <a:r>
              <a:rPr lang="en-GB" sz="3600" dirty="0" smtClean="0">
                <a:latin typeface="CCW Cursive Writing 22" panose="03050602040000000000" pitchFamily="66" charset="0"/>
              </a:rPr>
              <a:t>                  grass</a:t>
            </a:r>
            <a:endParaRPr lang="en-GB" sz="3600" dirty="0">
              <a:latin typeface="CCW Cursive Writing 22" panose="03050602040000000000" pitchFamily="66" charset="0"/>
            </a:endParaRPr>
          </a:p>
        </p:txBody>
      </p:sp>
      <p:sp>
        <p:nvSpPr>
          <p:cNvPr id="5" name="Rectangle 4"/>
          <p:cNvSpPr/>
          <p:nvPr/>
        </p:nvSpPr>
        <p:spPr>
          <a:xfrm>
            <a:off x="5991225" y="3330506"/>
            <a:ext cx="2943225" cy="33242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 name="TextBox 5"/>
          <p:cNvSpPr txBox="1"/>
          <p:nvPr/>
        </p:nvSpPr>
        <p:spPr>
          <a:xfrm>
            <a:off x="1257300" y="4515639"/>
            <a:ext cx="3486150" cy="646331"/>
          </a:xfrm>
          <a:prstGeom prst="rect">
            <a:avLst/>
          </a:prstGeom>
          <a:noFill/>
        </p:spPr>
        <p:txBody>
          <a:bodyPr wrap="square" rtlCol="0">
            <a:spAutoFit/>
          </a:bodyPr>
          <a:lstStyle/>
          <a:p>
            <a:r>
              <a:rPr lang="en-GB" dirty="0" smtClean="0">
                <a:latin typeface="CCW Cursive Writing 22" panose="03050602040000000000" pitchFamily="66" charset="0"/>
              </a:rPr>
              <a:t>Well done all of you!!</a:t>
            </a:r>
            <a:endParaRPr lang="en-GB" dirty="0">
              <a:latin typeface="CCW Cursive Writing 22" panose="03050602040000000000" pitchFamily="66" charset="0"/>
            </a:endParaRPr>
          </a:p>
        </p:txBody>
      </p:sp>
      <p:pic>
        <p:nvPicPr>
          <p:cNvPr id="2052" name="Picture 4" descr="It's spring, but the Russian streets are alive with snowmen - Russia Beyo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9236" y="5298565"/>
            <a:ext cx="2208339" cy="124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333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000125" y="685800"/>
            <a:ext cx="10125075" cy="6801862"/>
          </a:xfrm>
          <a:prstGeom prst="rect">
            <a:avLst/>
          </a:prstGeom>
          <a:noFill/>
        </p:spPr>
        <p:txBody>
          <a:bodyPr wrap="square" rtlCol="0">
            <a:spAutoFit/>
          </a:bodyPr>
          <a:lstStyle/>
          <a:p>
            <a:r>
              <a:rPr lang="en-GB" sz="2800" dirty="0" smtClean="0">
                <a:latin typeface="CCW Cursive Writing 22" panose="03050602040000000000" pitchFamily="66" charset="0"/>
              </a:rPr>
              <a:t>Now we are going to learn our new spelling rule for this week. It is when the </a:t>
            </a:r>
            <a:r>
              <a:rPr lang="en-GB" sz="2800" dirty="0" smtClean="0">
                <a:solidFill>
                  <a:srgbClr val="FF0000"/>
                </a:solidFill>
                <a:latin typeface="CCW Cursive Writing 22" panose="03050602040000000000" pitchFamily="66" charset="0"/>
              </a:rPr>
              <a:t>j</a:t>
            </a:r>
            <a:r>
              <a:rPr lang="en-GB" sz="2800" dirty="0" smtClean="0">
                <a:latin typeface="CCW Cursive Writing 22" panose="03050602040000000000" pitchFamily="66" charset="0"/>
              </a:rPr>
              <a:t> sound is spelt with </a:t>
            </a:r>
            <a:r>
              <a:rPr lang="en-GB" sz="2800" dirty="0" smtClean="0">
                <a:solidFill>
                  <a:srgbClr val="FF0000"/>
                </a:solidFill>
                <a:latin typeface="CCW Cursive Writing 22" panose="03050602040000000000" pitchFamily="66" charset="0"/>
              </a:rPr>
              <a:t>a g, </a:t>
            </a:r>
            <a:r>
              <a:rPr lang="en-GB" sz="2800" dirty="0">
                <a:solidFill>
                  <a:srgbClr val="FF0000"/>
                </a:solidFill>
                <a:latin typeface="CCW Cursive Writing 22" panose="03050602040000000000" pitchFamily="66" charset="0"/>
              </a:rPr>
              <a:t>j</a:t>
            </a:r>
            <a:r>
              <a:rPr lang="en-GB" sz="2800" dirty="0" smtClean="0">
                <a:solidFill>
                  <a:srgbClr val="FF0000"/>
                </a:solidFill>
                <a:latin typeface="CCW Cursive Writing 22" panose="03050602040000000000" pitchFamily="66" charset="0"/>
              </a:rPr>
              <a:t>, </a:t>
            </a:r>
            <a:r>
              <a:rPr lang="en-GB" sz="2800" dirty="0" err="1" smtClean="0">
                <a:solidFill>
                  <a:srgbClr val="FF0000"/>
                </a:solidFill>
                <a:latin typeface="CCW Cursive Writing 22" panose="03050602040000000000" pitchFamily="66" charset="0"/>
              </a:rPr>
              <a:t>ge</a:t>
            </a:r>
            <a:r>
              <a:rPr lang="en-GB" sz="2800" dirty="0" smtClean="0">
                <a:solidFill>
                  <a:srgbClr val="FF0000"/>
                </a:solidFill>
                <a:latin typeface="CCW Cursive Writing 22" panose="03050602040000000000" pitchFamily="66" charset="0"/>
              </a:rPr>
              <a:t> or a </a:t>
            </a:r>
            <a:r>
              <a:rPr lang="en-GB" sz="2800" dirty="0" err="1" smtClean="0">
                <a:solidFill>
                  <a:srgbClr val="FF0000"/>
                </a:solidFill>
                <a:latin typeface="CCW Cursive Writing 22" panose="03050602040000000000" pitchFamily="66" charset="0"/>
              </a:rPr>
              <a:t>dge</a:t>
            </a:r>
            <a:r>
              <a:rPr lang="en-GB" sz="2800" dirty="0" smtClean="0">
                <a:solidFill>
                  <a:srgbClr val="FF0000"/>
                </a:solidFill>
                <a:latin typeface="CCW Cursive Writing 22" panose="03050602040000000000" pitchFamily="66" charset="0"/>
              </a:rPr>
              <a:t>.</a:t>
            </a:r>
          </a:p>
          <a:p>
            <a:endParaRPr lang="en-GB" sz="2800" dirty="0">
              <a:solidFill>
                <a:srgbClr val="FF0000"/>
              </a:solidFill>
              <a:latin typeface="CCW Cursive Writing 22" panose="03050602040000000000" pitchFamily="66" charset="0"/>
            </a:endParaRPr>
          </a:p>
          <a:p>
            <a:r>
              <a:rPr lang="en-GB" sz="2400" dirty="0" smtClean="0">
                <a:latin typeface="CCW Cursive Writing 22" panose="03050602040000000000" pitchFamily="66" charset="0"/>
              </a:rPr>
              <a:t>Today we are going to read and learn to spell words with a </a:t>
            </a:r>
            <a:r>
              <a:rPr lang="en-GB" sz="2400" dirty="0" smtClean="0">
                <a:solidFill>
                  <a:srgbClr val="FF0000"/>
                </a:solidFill>
                <a:latin typeface="CCW Cursive Writing 22" panose="03050602040000000000" pitchFamily="66" charset="0"/>
              </a:rPr>
              <a:t>g</a:t>
            </a:r>
            <a:r>
              <a:rPr lang="en-GB" sz="2400" dirty="0" smtClean="0">
                <a:latin typeface="CCW Cursive Writing 22" panose="03050602040000000000" pitchFamily="66" charset="0"/>
              </a:rPr>
              <a:t>. What do you notice about the words below?</a:t>
            </a:r>
          </a:p>
          <a:p>
            <a:endParaRPr lang="en-GB" sz="2800" dirty="0">
              <a:latin typeface="CCW Cursive Writing 22" panose="03050602040000000000" pitchFamily="66" charset="0"/>
            </a:endParaRPr>
          </a:p>
          <a:p>
            <a:r>
              <a:rPr lang="en-GB" sz="2800" dirty="0">
                <a:solidFill>
                  <a:srgbClr val="FF0000"/>
                </a:solidFill>
                <a:latin typeface="CCW Cursive Writing 22" panose="03050602040000000000" pitchFamily="66" charset="0"/>
              </a:rPr>
              <a:t>g</a:t>
            </a:r>
            <a:r>
              <a:rPr lang="en-GB" sz="2800" dirty="0" smtClean="0">
                <a:solidFill>
                  <a:srgbClr val="FF0000"/>
                </a:solidFill>
                <a:latin typeface="CCW Cursive Writing 22" panose="03050602040000000000" pitchFamily="66" charset="0"/>
              </a:rPr>
              <a:t>em  giant  gentle ginger giraffe magic gym imagine</a:t>
            </a:r>
          </a:p>
          <a:p>
            <a:endParaRPr lang="en-GB" sz="2800" dirty="0" smtClean="0">
              <a:latin typeface="CCW Cursive Writing 22" panose="03050602040000000000" pitchFamily="66" charset="0"/>
            </a:endParaRPr>
          </a:p>
          <a:p>
            <a:r>
              <a:rPr lang="en-GB" sz="2800" dirty="0" smtClean="0">
                <a:latin typeface="CCW Cursive Writing 22" panose="03050602040000000000" pitchFamily="66" charset="0"/>
              </a:rPr>
              <a:t>Have you spotted the letters that come after the </a:t>
            </a:r>
            <a:r>
              <a:rPr lang="en-GB" sz="2800" dirty="0" smtClean="0">
                <a:solidFill>
                  <a:srgbClr val="FF0000"/>
                </a:solidFill>
                <a:latin typeface="CCW Cursive Writing 22" panose="03050602040000000000" pitchFamily="66" charset="0"/>
              </a:rPr>
              <a:t>g</a:t>
            </a:r>
            <a:r>
              <a:rPr lang="en-GB" sz="2800" dirty="0" smtClean="0">
                <a:latin typeface="CCW Cursive Writing 22" panose="03050602040000000000" pitchFamily="66" charset="0"/>
              </a:rPr>
              <a:t>?  </a:t>
            </a:r>
            <a:r>
              <a:rPr lang="en-GB" sz="2800" dirty="0" smtClean="0">
                <a:solidFill>
                  <a:srgbClr val="FF0000"/>
                </a:solidFill>
                <a:latin typeface="CCW Cursive Writing 22" panose="03050602040000000000" pitchFamily="66" charset="0"/>
              </a:rPr>
              <a:t>e   </a:t>
            </a:r>
            <a:r>
              <a:rPr lang="en-GB" sz="2800" dirty="0" err="1" smtClean="0">
                <a:solidFill>
                  <a:srgbClr val="FF0000"/>
                </a:solidFill>
                <a:latin typeface="CCW Cursive Writing 22" panose="03050602040000000000" pitchFamily="66" charset="0"/>
              </a:rPr>
              <a:t>i</a:t>
            </a:r>
            <a:r>
              <a:rPr lang="en-GB" sz="2800" dirty="0" smtClean="0">
                <a:solidFill>
                  <a:srgbClr val="FF0000"/>
                </a:solidFill>
                <a:latin typeface="CCW Cursive Writing 22" panose="03050602040000000000" pitchFamily="66" charset="0"/>
              </a:rPr>
              <a:t>   y</a:t>
            </a:r>
            <a:endParaRPr lang="en-GB" sz="2800" dirty="0">
              <a:solidFill>
                <a:srgbClr val="FF0000"/>
              </a:solidFill>
              <a:latin typeface="CCW Cursive Writing 22" panose="03050602040000000000" pitchFamily="66" charset="0"/>
            </a:endParaRPr>
          </a:p>
          <a:p>
            <a:endParaRPr lang="en-GB" sz="2800" dirty="0" smtClean="0">
              <a:latin typeface="CCW Cursive Writing 22" panose="03050602040000000000" pitchFamily="66" charset="0"/>
            </a:endParaRPr>
          </a:p>
          <a:p>
            <a:endParaRPr lang="en-GB" sz="2800" dirty="0">
              <a:latin typeface="CCW Cursive Writing 22" panose="03050602040000000000" pitchFamily="66" charset="0"/>
            </a:endParaRPr>
          </a:p>
        </p:txBody>
      </p:sp>
      <p:sp>
        <p:nvSpPr>
          <p:cNvPr id="3" name="Rectangle 2"/>
          <p:cNvSpPr/>
          <p:nvPr/>
        </p:nvSpPr>
        <p:spPr>
          <a:xfrm>
            <a:off x="6062662" y="6134100"/>
            <a:ext cx="2266950" cy="485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5914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733425" y="638175"/>
            <a:ext cx="9172575" cy="11172289"/>
          </a:xfrm>
          <a:prstGeom prst="rect">
            <a:avLst/>
          </a:prstGeom>
          <a:noFill/>
        </p:spPr>
        <p:txBody>
          <a:bodyPr wrap="square" rtlCol="0">
            <a:spAutoFit/>
          </a:bodyPr>
          <a:lstStyle/>
          <a:p>
            <a:r>
              <a:rPr lang="en-GB" dirty="0" smtClean="0">
                <a:latin typeface="CCW Cursive Writing 22" panose="03050602040000000000" pitchFamily="66" charset="0"/>
              </a:rPr>
              <a:t>Can you spell the missing word?</a:t>
            </a: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r>
              <a:rPr lang="en-GB" dirty="0" smtClean="0">
                <a:latin typeface="CCW Cursive Writing 22" panose="03050602040000000000" pitchFamily="66" charset="0"/>
              </a:rPr>
              <a:t>The ________________ lived in a huge castle.</a:t>
            </a: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r>
              <a:rPr lang="en-GB" dirty="0" smtClean="0">
                <a:latin typeface="CCW Cursive Writing 22" panose="03050602040000000000" pitchFamily="66" charset="0"/>
              </a:rPr>
              <a:t>The puppy was very calm and ________________.</a:t>
            </a: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r>
              <a:rPr lang="en-GB" dirty="0" smtClean="0">
                <a:latin typeface="CCW Cursive Writing 22" panose="03050602040000000000" pitchFamily="66" charset="0"/>
              </a:rPr>
              <a:t>Gerry the _________________had a very long neck.</a:t>
            </a: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r>
              <a:rPr lang="en-GB" dirty="0" smtClean="0">
                <a:latin typeface="CCW Cursive Writing 22" panose="03050602040000000000" pitchFamily="66" charset="0"/>
              </a:rPr>
              <a:t>The beautiful fairy waved her ______________ wand.</a:t>
            </a: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r>
              <a:rPr lang="en-GB" dirty="0" smtClean="0">
                <a:latin typeface="CCW Cursive Writing 22" panose="03050602040000000000" pitchFamily="66" charset="0"/>
              </a:rPr>
              <a:t>I like to keep fit at the _______________.</a:t>
            </a: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r>
              <a:rPr lang="en-GB" dirty="0" smtClean="0">
                <a:latin typeface="CCW Cursive Writing 22" panose="03050602040000000000" pitchFamily="66" charset="0"/>
              </a:rPr>
              <a:t>Well done everyone!  </a:t>
            </a: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p:txBody>
      </p:sp>
      <p:pic>
        <p:nvPicPr>
          <p:cNvPr id="3074" name="Picture 2" descr="How to Draw a Snowman · Art Projects for Ki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2" y="3819526"/>
            <a:ext cx="2428874" cy="3143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053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lying giraffe with a magic wand - Giraffe - Sticker | TeePubl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3225" y="390525"/>
            <a:ext cx="6000750" cy="6000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8126" y="171450"/>
            <a:ext cx="3975100" cy="6494085"/>
          </a:xfrm>
          <a:prstGeom prst="rect">
            <a:avLst/>
          </a:prstGeom>
          <a:noFill/>
        </p:spPr>
        <p:txBody>
          <a:bodyPr wrap="square" rtlCol="0">
            <a:spAutoFit/>
          </a:bodyPr>
          <a:lstStyle/>
          <a:p>
            <a:r>
              <a:rPr lang="en-GB" sz="4000" dirty="0" smtClean="0">
                <a:latin typeface="CCW Cursive Writing 22" panose="03050602040000000000" pitchFamily="66" charset="0"/>
              </a:rPr>
              <a:t>ABC . ! ?</a:t>
            </a:r>
          </a:p>
          <a:p>
            <a:endParaRPr lang="en-GB" sz="4000" dirty="0" smtClean="0">
              <a:latin typeface="CCW Cursive Writing 22" panose="03050602040000000000" pitchFamily="66" charset="0"/>
            </a:endParaRPr>
          </a:p>
          <a:p>
            <a:r>
              <a:rPr lang="en-GB" sz="2400" dirty="0" smtClean="0">
                <a:latin typeface="CCW Cursive Writing 22" panose="03050602040000000000" pitchFamily="66" charset="0"/>
              </a:rPr>
              <a:t>Now make </a:t>
            </a:r>
          </a:p>
          <a:p>
            <a:r>
              <a:rPr lang="en-GB" sz="2400" dirty="0" smtClean="0">
                <a:latin typeface="CCW Cursive Writing 22" panose="03050602040000000000" pitchFamily="66" charset="0"/>
              </a:rPr>
              <a:t>Up your own sentence using some of your new words!</a:t>
            </a:r>
          </a:p>
          <a:p>
            <a:endParaRPr lang="en-GB" sz="2400" dirty="0">
              <a:latin typeface="CCW Cursive Writing 22" panose="03050602040000000000" pitchFamily="66" charset="0"/>
            </a:endParaRPr>
          </a:p>
          <a:p>
            <a:endParaRPr lang="en-GB" sz="2400" dirty="0" smtClean="0">
              <a:latin typeface="CCW Cursive Writing 22" panose="03050602040000000000" pitchFamily="66" charset="0"/>
            </a:endParaRPr>
          </a:p>
          <a:p>
            <a:r>
              <a:rPr lang="en-GB" sz="2400" dirty="0" smtClean="0">
                <a:latin typeface="CCW Cursive Writing 22" panose="03050602040000000000" pitchFamily="66" charset="0"/>
              </a:rPr>
              <a:t>That’s all for today. Well done!!</a:t>
            </a:r>
          </a:p>
          <a:p>
            <a:endParaRPr lang="en-GB" sz="3600" dirty="0" smtClean="0">
              <a:latin typeface="CCW Cursive Writing 22" panose="03050602040000000000" pitchFamily="66" charset="0"/>
            </a:endParaRPr>
          </a:p>
          <a:p>
            <a:endParaRPr lang="en-GB" sz="3200" dirty="0">
              <a:latin typeface="CCW Cursive Writing 22" panose="03050602040000000000" pitchFamily="66" charset="0"/>
            </a:endParaRPr>
          </a:p>
          <a:p>
            <a:endParaRPr lang="en-GB" sz="2800" dirty="0">
              <a:latin typeface="CCW Cursive Writing 22" panose="03050602040000000000" pitchFamily="66" charset="0"/>
            </a:endParaRPr>
          </a:p>
        </p:txBody>
      </p:sp>
    </p:spTree>
    <p:extLst>
      <p:ext uri="{BB962C8B-B14F-4D97-AF65-F5344CB8AC3E}">
        <p14:creationId xmlns:p14="http://schemas.microsoft.com/office/powerpoint/2010/main" val="439565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561975" y="581025"/>
            <a:ext cx="10801350" cy="6370975"/>
          </a:xfrm>
          <a:prstGeom prst="rect">
            <a:avLst/>
          </a:prstGeom>
          <a:noFill/>
        </p:spPr>
        <p:txBody>
          <a:bodyPr wrap="square" rtlCol="0">
            <a:spAutoFit/>
          </a:bodyPr>
          <a:lstStyle/>
          <a:p>
            <a:r>
              <a:rPr lang="en-GB" sz="3600" dirty="0" smtClean="0">
                <a:latin typeface="CCW Cursive Writing 22" panose="03050602040000000000" pitchFamily="66" charset="0"/>
              </a:rPr>
              <a:t>Tuesday 5</a:t>
            </a:r>
            <a:r>
              <a:rPr lang="en-GB" sz="3600" baseline="30000" dirty="0" smtClean="0">
                <a:latin typeface="CCW Cursive Writing 22" panose="03050602040000000000" pitchFamily="66" charset="0"/>
              </a:rPr>
              <a:t>th</a:t>
            </a:r>
            <a:r>
              <a:rPr lang="en-GB" sz="3600" dirty="0" smtClean="0">
                <a:latin typeface="CCW Cursive Writing 22" panose="03050602040000000000" pitchFamily="66" charset="0"/>
              </a:rPr>
              <a:t> January</a:t>
            </a:r>
          </a:p>
          <a:p>
            <a:endParaRPr lang="en-GB" sz="3600" dirty="0">
              <a:latin typeface="CCW Cursive Writing 22" panose="03050602040000000000" pitchFamily="66" charset="0"/>
            </a:endParaRPr>
          </a:p>
          <a:p>
            <a:r>
              <a:rPr lang="en-GB" sz="2400" dirty="0" smtClean="0">
                <a:latin typeface="CCW Cursive Writing 22" panose="03050602040000000000" pitchFamily="66" charset="0"/>
              </a:rPr>
              <a:t>Hello everyone! Today’s quick write is remembering words with the </a:t>
            </a:r>
            <a:r>
              <a:rPr lang="en-GB" sz="2400" dirty="0" err="1" smtClean="0">
                <a:latin typeface="CCW Cursive Writing 22" panose="03050602040000000000" pitchFamily="66" charset="0"/>
              </a:rPr>
              <a:t>ee</a:t>
            </a:r>
            <a:r>
              <a:rPr lang="en-GB" sz="2400" dirty="0" smtClean="0">
                <a:latin typeface="CCW Cursive Writing 22" panose="03050602040000000000" pitchFamily="66" charset="0"/>
              </a:rPr>
              <a:t> sound at the end of them spelt </a:t>
            </a:r>
            <a:r>
              <a:rPr lang="en-GB" sz="2400" dirty="0" smtClean="0">
                <a:solidFill>
                  <a:srgbClr val="FF0000"/>
                </a:solidFill>
                <a:latin typeface="CCW Cursive Writing 22" panose="03050602040000000000" pitchFamily="66" charset="0"/>
              </a:rPr>
              <a:t>y</a:t>
            </a:r>
            <a:r>
              <a:rPr lang="en-GB" sz="2400" dirty="0" smtClean="0">
                <a:latin typeface="CCW Cursive Writing 22" panose="03050602040000000000" pitchFamily="66" charset="0"/>
              </a:rPr>
              <a:t> and </a:t>
            </a:r>
            <a:r>
              <a:rPr lang="en-GB" sz="2400" dirty="0" err="1" smtClean="0">
                <a:solidFill>
                  <a:srgbClr val="FF0000"/>
                </a:solidFill>
                <a:latin typeface="CCW Cursive Writing 22" panose="03050602040000000000" pitchFamily="66" charset="0"/>
              </a:rPr>
              <a:t>ey</a:t>
            </a:r>
            <a:r>
              <a:rPr lang="en-GB" sz="2400" dirty="0" smtClean="0">
                <a:solidFill>
                  <a:srgbClr val="FF0000"/>
                </a:solidFill>
                <a:latin typeface="CCW Cursive Writing 22" panose="03050602040000000000" pitchFamily="66" charset="0"/>
              </a:rPr>
              <a:t>. </a:t>
            </a:r>
            <a:r>
              <a:rPr lang="en-GB" sz="2400" dirty="0" smtClean="0">
                <a:latin typeface="CCW Cursive Writing 22" panose="03050602040000000000" pitchFamily="66" charset="0"/>
              </a:rPr>
              <a:t>Can you make your own lists on your piece of paper?</a:t>
            </a:r>
          </a:p>
          <a:p>
            <a:endParaRPr lang="en-GB" sz="2400" dirty="0">
              <a:solidFill>
                <a:srgbClr val="FF0000"/>
              </a:solidFill>
              <a:latin typeface="CCW Cursive Writing 22" panose="03050602040000000000" pitchFamily="66" charset="0"/>
            </a:endParaRPr>
          </a:p>
          <a:p>
            <a:r>
              <a:rPr lang="en-GB" sz="2400" dirty="0" smtClean="0">
                <a:solidFill>
                  <a:srgbClr val="FF0000"/>
                </a:solidFill>
                <a:latin typeface="CCW Cursive Writing 22" panose="03050602040000000000" pitchFamily="66" charset="0"/>
              </a:rPr>
              <a:t>            y                   </a:t>
            </a:r>
            <a:r>
              <a:rPr lang="en-GB" sz="2400" dirty="0" err="1" smtClean="0">
                <a:solidFill>
                  <a:srgbClr val="FF0000"/>
                </a:solidFill>
                <a:latin typeface="CCW Cursive Writing 22" panose="03050602040000000000" pitchFamily="66" charset="0"/>
              </a:rPr>
              <a:t>ey</a:t>
            </a:r>
            <a:endParaRPr lang="en-GB" sz="2400" dirty="0" smtClean="0">
              <a:solidFill>
                <a:srgbClr val="FF0000"/>
              </a:solidFill>
              <a:latin typeface="CCW Cursive Writing 22" panose="03050602040000000000" pitchFamily="66" charset="0"/>
            </a:endParaRPr>
          </a:p>
          <a:p>
            <a:endParaRPr lang="en-GB" sz="2400" dirty="0">
              <a:solidFill>
                <a:srgbClr val="FF0000"/>
              </a:solidFill>
              <a:latin typeface="CCW Cursive Writing 22" panose="03050602040000000000" pitchFamily="66" charset="0"/>
            </a:endParaRPr>
          </a:p>
          <a:p>
            <a:r>
              <a:rPr lang="en-GB" sz="2400" dirty="0" smtClean="0">
                <a:solidFill>
                  <a:srgbClr val="FF0000"/>
                </a:solidFill>
                <a:latin typeface="CCW Cursive Writing 22" panose="03050602040000000000" pitchFamily="66" charset="0"/>
              </a:rPr>
              <a:t>        happy               monkey</a:t>
            </a:r>
          </a:p>
          <a:p>
            <a:endParaRPr lang="en-GB" sz="2400" dirty="0">
              <a:solidFill>
                <a:srgbClr val="FF0000"/>
              </a:solidFill>
              <a:latin typeface="CCW Cursive Writing 22" panose="03050602040000000000" pitchFamily="66" charset="0"/>
            </a:endParaRPr>
          </a:p>
          <a:p>
            <a:endParaRPr lang="en-GB" sz="2400" dirty="0" smtClean="0">
              <a:solidFill>
                <a:srgbClr val="FF0000"/>
              </a:solidFill>
              <a:latin typeface="CCW Cursive Writing 22" panose="03050602040000000000" pitchFamily="66" charset="0"/>
            </a:endParaRPr>
          </a:p>
          <a:p>
            <a:r>
              <a:rPr lang="en-GB" sz="2400" dirty="0" smtClean="0">
                <a:solidFill>
                  <a:srgbClr val="FF0000"/>
                </a:solidFill>
                <a:latin typeface="CCW Cursive Writing 22" panose="03050602040000000000" pitchFamily="66" charset="0"/>
              </a:rPr>
              <a:t>Did you think of these? </a:t>
            </a:r>
          </a:p>
          <a:p>
            <a:r>
              <a:rPr lang="en-GB" sz="2400" dirty="0" smtClean="0">
                <a:latin typeface="CCW Cursive Writing 22" panose="03050602040000000000" pitchFamily="66" charset="0"/>
              </a:rPr>
              <a:t>funny donkey turkey</a:t>
            </a:r>
          </a:p>
          <a:p>
            <a:r>
              <a:rPr lang="en-GB" sz="2400" dirty="0">
                <a:latin typeface="CCW Cursive Writing 22" panose="03050602040000000000" pitchFamily="66" charset="0"/>
              </a:rPr>
              <a:t>a</a:t>
            </a:r>
            <a:r>
              <a:rPr lang="en-GB" sz="2400" dirty="0" smtClean="0">
                <a:latin typeface="CCW Cursive Writing 22" panose="03050602040000000000" pitchFamily="66" charset="0"/>
              </a:rPr>
              <a:t>ngry  fancy key honey money party merry</a:t>
            </a:r>
          </a:p>
          <a:p>
            <a:endParaRPr lang="en-GB" sz="2400" dirty="0">
              <a:solidFill>
                <a:srgbClr val="FF0000"/>
              </a:solidFill>
              <a:latin typeface="CCW Cursive Writing 22" panose="03050602040000000000" pitchFamily="66" charset="0"/>
            </a:endParaRPr>
          </a:p>
        </p:txBody>
      </p:sp>
      <p:pic>
        <p:nvPicPr>
          <p:cNvPr id="3" name="Picture 4" descr="It's spring, but the Russian streets are alive with snowmen - Russia Beyo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0586" y="283257"/>
            <a:ext cx="2208339" cy="12418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61975" y="5743575"/>
            <a:ext cx="10029825" cy="704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3624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1295400" y="1114425"/>
            <a:ext cx="9991725" cy="4893647"/>
          </a:xfrm>
          <a:prstGeom prst="rect">
            <a:avLst/>
          </a:prstGeom>
          <a:noFill/>
        </p:spPr>
        <p:txBody>
          <a:bodyPr wrap="square" rtlCol="0">
            <a:spAutoFit/>
          </a:bodyPr>
          <a:lstStyle/>
          <a:p>
            <a:r>
              <a:rPr lang="en-GB" sz="2400" dirty="0" smtClean="0">
                <a:latin typeface="CCW Cursive Writing 22" panose="03050602040000000000" pitchFamily="66" charset="0"/>
              </a:rPr>
              <a:t>Now have a go at practising this weeks CEW. Remember there are 5 of them and that they can be said in different ways. (Mrs Etheridge says them in a different way!)</a:t>
            </a:r>
          </a:p>
          <a:p>
            <a:endParaRPr lang="en-GB" sz="2400" dirty="0">
              <a:latin typeface="CCW Cursive Writing 22" panose="03050602040000000000" pitchFamily="66" charset="0"/>
            </a:endParaRPr>
          </a:p>
          <a:p>
            <a:endParaRPr lang="en-GB" sz="2400" dirty="0" smtClean="0">
              <a:latin typeface="CCW Cursive Writing 22" panose="03050602040000000000" pitchFamily="66" charset="0"/>
            </a:endParaRPr>
          </a:p>
          <a:p>
            <a:r>
              <a:rPr lang="en-GB" sz="2400" dirty="0" smtClean="0">
                <a:latin typeface="CCW Cursive Writing 22" panose="03050602040000000000" pitchFamily="66" charset="0"/>
              </a:rPr>
              <a:t>Go back to slide 3 to check.</a:t>
            </a:r>
          </a:p>
          <a:p>
            <a:endParaRPr lang="en-GB" sz="2400" dirty="0">
              <a:latin typeface="CCW Cursive Writing 22" panose="03050602040000000000" pitchFamily="66" charset="0"/>
            </a:endParaRPr>
          </a:p>
          <a:p>
            <a:endParaRPr lang="en-GB" sz="2400" dirty="0" smtClean="0">
              <a:latin typeface="CCW Cursive Writing 22" panose="03050602040000000000" pitchFamily="66" charset="0"/>
            </a:endParaRPr>
          </a:p>
          <a:p>
            <a:endParaRPr lang="en-GB" sz="2400" dirty="0">
              <a:latin typeface="CCW Cursive Writing 22" panose="03050602040000000000" pitchFamily="66" charset="0"/>
            </a:endParaRPr>
          </a:p>
          <a:p>
            <a:endParaRPr lang="en-GB" sz="2400" dirty="0" smtClean="0">
              <a:latin typeface="CCW Cursive Writing 22" panose="03050602040000000000" pitchFamily="66" charset="0"/>
            </a:endParaRPr>
          </a:p>
          <a:p>
            <a:endParaRPr lang="en-GB" sz="2400" dirty="0">
              <a:latin typeface="CCW Cursive Writing 22" panose="03050602040000000000" pitchFamily="66" charset="0"/>
            </a:endParaRPr>
          </a:p>
        </p:txBody>
      </p:sp>
      <p:pic>
        <p:nvPicPr>
          <p:cNvPr id="3" name="Picture 4" descr="It's spring, but the Russian streets are alive with snowmen - Russia Beyo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2436" y="4603240"/>
            <a:ext cx="2208339" cy="124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076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723900" y="762000"/>
            <a:ext cx="10163175" cy="5816977"/>
          </a:xfrm>
          <a:prstGeom prst="rect">
            <a:avLst/>
          </a:prstGeom>
          <a:noFill/>
        </p:spPr>
        <p:txBody>
          <a:bodyPr wrap="square" rtlCol="0">
            <a:spAutoFit/>
          </a:bodyPr>
          <a:lstStyle/>
          <a:p>
            <a:r>
              <a:rPr lang="en-GB" sz="2800" dirty="0" smtClean="0">
                <a:latin typeface="CCW Cursive Writing 22" panose="03050602040000000000" pitchFamily="66" charset="0"/>
              </a:rPr>
              <a:t>Today we will look at words which are spelt with a </a:t>
            </a:r>
            <a:r>
              <a:rPr lang="en-GB" sz="2800" dirty="0" smtClean="0">
                <a:solidFill>
                  <a:srgbClr val="FF0000"/>
                </a:solidFill>
                <a:latin typeface="CCW Cursive Writing 22" panose="03050602040000000000" pitchFamily="66" charset="0"/>
              </a:rPr>
              <a:t>j.</a:t>
            </a:r>
          </a:p>
          <a:p>
            <a:endParaRPr lang="en-GB" sz="2800" dirty="0">
              <a:solidFill>
                <a:srgbClr val="FF0000"/>
              </a:solidFill>
              <a:latin typeface="CCW Cursive Writing 22" panose="03050602040000000000" pitchFamily="66" charset="0"/>
            </a:endParaRPr>
          </a:p>
          <a:p>
            <a:r>
              <a:rPr lang="en-GB" sz="2800" dirty="0" smtClean="0">
                <a:solidFill>
                  <a:srgbClr val="FF0000"/>
                </a:solidFill>
                <a:latin typeface="CCW Cursive Writing 22" panose="03050602040000000000" pitchFamily="66" charset="0"/>
              </a:rPr>
              <a:t>Look at and read these words.</a:t>
            </a:r>
          </a:p>
          <a:p>
            <a:endParaRPr lang="en-GB" sz="2800" dirty="0">
              <a:solidFill>
                <a:srgbClr val="FF0000"/>
              </a:solidFill>
              <a:latin typeface="CCW Cursive Writing 22" panose="03050602040000000000" pitchFamily="66" charset="0"/>
            </a:endParaRPr>
          </a:p>
          <a:p>
            <a:r>
              <a:rPr lang="en-GB" sz="2800" dirty="0">
                <a:solidFill>
                  <a:srgbClr val="FF0000"/>
                </a:solidFill>
                <a:latin typeface="CCW Cursive Writing 22" panose="03050602040000000000" pitchFamily="66" charset="0"/>
              </a:rPr>
              <a:t>j</a:t>
            </a:r>
            <a:r>
              <a:rPr lang="en-GB" sz="2800" dirty="0" smtClean="0">
                <a:solidFill>
                  <a:srgbClr val="FF0000"/>
                </a:solidFill>
                <a:latin typeface="CCW Cursive Writing 22" panose="03050602040000000000" pitchFamily="66" charset="0"/>
              </a:rPr>
              <a:t>umper  juggle  jam  jolly</a:t>
            </a:r>
          </a:p>
          <a:p>
            <a:endParaRPr lang="en-GB" sz="2800" dirty="0">
              <a:solidFill>
                <a:srgbClr val="FF0000"/>
              </a:solidFill>
              <a:latin typeface="CCW Cursive Writing 22" panose="03050602040000000000" pitchFamily="66" charset="0"/>
            </a:endParaRPr>
          </a:p>
          <a:p>
            <a:r>
              <a:rPr lang="en-GB" sz="2800" dirty="0" smtClean="0">
                <a:solidFill>
                  <a:srgbClr val="FF0000"/>
                </a:solidFill>
                <a:latin typeface="CCW Cursive Writing 22" panose="03050602040000000000" pitchFamily="66" charset="0"/>
              </a:rPr>
              <a:t>January   juice jungle</a:t>
            </a:r>
          </a:p>
          <a:p>
            <a:endParaRPr lang="en-GB" sz="2800" dirty="0">
              <a:solidFill>
                <a:srgbClr val="FF0000"/>
              </a:solidFill>
              <a:latin typeface="CCW Cursive Writing 22" panose="03050602040000000000" pitchFamily="66" charset="0"/>
            </a:endParaRPr>
          </a:p>
          <a:p>
            <a:r>
              <a:rPr lang="en-GB" sz="2800" dirty="0" smtClean="0">
                <a:latin typeface="CCW Cursive Writing 22" panose="03050602040000000000" pitchFamily="66" charset="0"/>
              </a:rPr>
              <a:t>What letters come after the </a:t>
            </a:r>
            <a:r>
              <a:rPr lang="en-GB" sz="2800" dirty="0" smtClean="0">
                <a:solidFill>
                  <a:srgbClr val="FF0000"/>
                </a:solidFill>
                <a:latin typeface="CCW Cursive Writing 22" panose="03050602040000000000" pitchFamily="66" charset="0"/>
              </a:rPr>
              <a:t>j</a:t>
            </a:r>
            <a:r>
              <a:rPr lang="en-GB" sz="2800" dirty="0" smtClean="0">
                <a:latin typeface="CCW Cursive Writing 22" panose="03050602040000000000" pitchFamily="66" charset="0"/>
              </a:rPr>
              <a:t>?</a:t>
            </a:r>
          </a:p>
          <a:p>
            <a:endParaRPr lang="en-GB" sz="2800" dirty="0">
              <a:latin typeface="CCW Cursive Writing 22" panose="03050602040000000000" pitchFamily="66" charset="0"/>
            </a:endParaRPr>
          </a:p>
          <a:p>
            <a:r>
              <a:rPr lang="en-GB" sz="2800" dirty="0">
                <a:latin typeface="CCW Cursive Writing 22" panose="03050602040000000000" pitchFamily="66" charset="0"/>
              </a:rPr>
              <a:t>a</a:t>
            </a:r>
            <a:r>
              <a:rPr lang="en-GB" sz="2800" dirty="0" smtClean="0">
                <a:latin typeface="CCW Cursive Writing 22" panose="03050602040000000000" pitchFamily="66" charset="0"/>
              </a:rPr>
              <a:t>   o   u</a:t>
            </a:r>
          </a:p>
          <a:p>
            <a:endParaRPr lang="en-GB" sz="3600" dirty="0">
              <a:solidFill>
                <a:srgbClr val="FF0000"/>
              </a:solidFill>
              <a:latin typeface="CCW Cursive Writing 22" panose="03050602040000000000" pitchFamily="66" charset="0"/>
            </a:endParaRPr>
          </a:p>
        </p:txBody>
      </p:sp>
      <p:sp>
        <p:nvSpPr>
          <p:cNvPr id="3" name="Rectangle 2"/>
          <p:cNvSpPr/>
          <p:nvPr/>
        </p:nvSpPr>
        <p:spPr>
          <a:xfrm>
            <a:off x="723900" y="5524500"/>
            <a:ext cx="2400300" cy="638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7768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925</Words>
  <Application>Microsoft Office PowerPoint</Application>
  <PresentationFormat>Widescreen</PresentationFormat>
  <Paragraphs>267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CCW Cursive Writing 22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Perryfields Infant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Etheridge</dc:creator>
  <cp:lastModifiedBy>Rosie Newland</cp:lastModifiedBy>
  <cp:revision>17</cp:revision>
  <dcterms:created xsi:type="dcterms:W3CDTF">2021-01-02T12:02:29Z</dcterms:created>
  <dcterms:modified xsi:type="dcterms:W3CDTF">2021-01-02T17:23:00Z</dcterms:modified>
</cp:coreProperties>
</file>