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78" r:id="rId6"/>
    <p:sldId id="260" r:id="rId7"/>
    <p:sldId id="261" r:id="rId8"/>
    <p:sldId id="262" r:id="rId9"/>
    <p:sldId id="279" r:id="rId10"/>
    <p:sldId id="263" r:id="rId11"/>
    <p:sldId id="280" r:id="rId12"/>
    <p:sldId id="265" r:id="rId13"/>
    <p:sldId id="281" r:id="rId14"/>
    <p:sldId id="268" r:id="rId15"/>
    <p:sldId id="277" r:id="rId16"/>
    <p:sldId id="267" r:id="rId17"/>
    <p:sldId id="270" r:id="rId18"/>
    <p:sldId id="272" r:id="rId19"/>
    <p:sldId id="269" r:id="rId20"/>
    <p:sldId id="283" r:id="rId21"/>
    <p:sldId id="282" r:id="rId22"/>
    <p:sldId id="275"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4" d="100"/>
          <a:sy n="64" d="100"/>
        </p:scale>
        <p:origin x="72" y="5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261170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57461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232285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24E36A-546E-4CE0-8C99-EE6A46BEC094}"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0668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24E36A-546E-4CE0-8C99-EE6A46BEC094}"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208873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24E36A-546E-4CE0-8C99-EE6A46BEC094}"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65658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24E36A-546E-4CE0-8C99-EE6A46BEC094}" type="datetimeFigureOut">
              <a:rPr lang="en-GB" smtClean="0"/>
              <a:t>26/01/2021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264203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24E36A-546E-4CE0-8C99-EE6A46BEC094}" type="datetimeFigureOut">
              <a:rPr lang="en-GB" smtClean="0"/>
              <a:t>26/01/2021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71696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4E36A-546E-4CE0-8C99-EE6A46BEC094}" type="datetimeFigureOut">
              <a:rPr lang="en-GB" smtClean="0"/>
              <a:t>26/01/2021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124692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24E36A-546E-4CE0-8C99-EE6A46BEC094}"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172261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24E36A-546E-4CE0-8C99-EE6A46BEC094}"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2B6CB4-3EDA-4305-ACC2-0A12C98591D7}" type="slidenum">
              <a:rPr lang="en-GB" smtClean="0"/>
              <a:t>‹#›</a:t>
            </a:fld>
            <a:endParaRPr lang="en-GB"/>
          </a:p>
        </p:txBody>
      </p:sp>
    </p:spTree>
    <p:extLst>
      <p:ext uri="{BB962C8B-B14F-4D97-AF65-F5344CB8AC3E}">
        <p14:creationId xmlns:p14="http://schemas.microsoft.com/office/powerpoint/2010/main" val="316226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4E36A-546E-4CE0-8C99-EE6A46BEC094}" type="datetimeFigureOut">
              <a:rPr lang="en-GB" smtClean="0"/>
              <a:t>26/01/2021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B6CB4-3EDA-4305-ACC2-0A12C98591D7}" type="slidenum">
              <a:rPr lang="en-GB" smtClean="0"/>
              <a:t>‹#›</a:t>
            </a:fld>
            <a:endParaRPr lang="en-GB"/>
          </a:p>
        </p:txBody>
      </p:sp>
    </p:spTree>
    <p:extLst>
      <p:ext uri="{BB962C8B-B14F-4D97-AF65-F5344CB8AC3E}">
        <p14:creationId xmlns:p14="http://schemas.microsoft.com/office/powerpoint/2010/main" val="208712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url=https://www.shutterstock.com/search/check%2Bclipart&amp;psig=AOvVaw3CjdxiY3vUbsqteH81b4Dg&amp;ust=1610624401727000&amp;source=images&amp;cd=vfe&amp;ved=0CAIQjRxqFwoTCJidj73qmO4CFQAAAAAdAAAAABAD"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04800" y="866775"/>
            <a:ext cx="11458575" cy="4031873"/>
          </a:xfrm>
          <a:prstGeom prst="rect">
            <a:avLst/>
          </a:prstGeom>
          <a:noFill/>
        </p:spPr>
        <p:txBody>
          <a:bodyPr wrap="square" rtlCol="0">
            <a:spAutoFit/>
          </a:bodyPr>
          <a:lstStyle/>
          <a:p>
            <a:r>
              <a:rPr lang="en-GB" sz="2800" dirty="0" smtClean="0">
                <a:latin typeface="CCW Cursive Writing 22" panose="03050602040000000000" pitchFamily="66" charset="0"/>
              </a:rPr>
              <a:t>Monday </a:t>
            </a:r>
            <a:r>
              <a:rPr lang="en-GB" sz="2800" dirty="0" smtClean="0">
                <a:latin typeface="CCW Cursive Writing 22" panose="03050602040000000000" pitchFamily="66" charset="0"/>
              </a:rPr>
              <a:t>1</a:t>
            </a:r>
            <a:r>
              <a:rPr lang="en-GB" sz="2800" baseline="30000" dirty="0" smtClean="0">
                <a:latin typeface="CCW Cursive Writing 22" panose="03050602040000000000" pitchFamily="66" charset="0"/>
              </a:rPr>
              <a:t>st</a:t>
            </a:r>
            <a:r>
              <a:rPr lang="en-GB" sz="2800" dirty="0" smtClean="0">
                <a:latin typeface="CCW Cursive Writing 22" panose="03050602040000000000" pitchFamily="66" charset="0"/>
              </a:rPr>
              <a:t> February</a:t>
            </a:r>
          </a:p>
          <a:p>
            <a:endParaRPr lang="en-GB" dirty="0" smtClean="0">
              <a:latin typeface="CCW Cursive Writing 22" panose="03050602040000000000" pitchFamily="66" charset="0"/>
            </a:endParaRPr>
          </a:p>
          <a:p>
            <a:r>
              <a:rPr lang="en-GB" sz="2400" dirty="0" smtClean="0">
                <a:latin typeface="CCW Cursive Writing 22" panose="03050602040000000000" pitchFamily="66" charset="0"/>
              </a:rPr>
              <a:t>We hope everyone has had a lovely weekend!</a:t>
            </a:r>
            <a:endParaRPr lang="en-GB" sz="3200" dirty="0" smtClean="0">
              <a:solidFill>
                <a:srgbClr val="FF0000"/>
              </a:solidFill>
              <a:latin typeface="CCW Cursive Writing 22" panose="03050602040000000000" pitchFamily="66" charset="0"/>
            </a:endParaRPr>
          </a:p>
          <a:p>
            <a:endParaRPr lang="en-GB" sz="2400" dirty="0" smtClean="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This PowerPoint is going to include each day’s phonics and grammar activities. This will make sure we are practising our spelling and grammar rules whilst you are working at home. You will need a pen/pencil and a piece of paper.</a:t>
            </a:r>
          </a:p>
          <a:p>
            <a:endParaRPr lang="en-GB" dirty="0">
              <a:latin typeface="CCW Cursive Writing 22" panose="03050602040000000000" pitchFamily="66" charset="0"/>
            </a:endParaRPr>
          </a:p>
        </p:txBody>
      </p:sp>
      <p:sp>
        <p:nvSpPr>
          <p:cNvPr id="5" name="AutoShape 2" descr="DECEMBER 18 QUESTIONS: FROSTY THE SNOWMAN - Eco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DECEMBER 18 QUESTIONS: FROSTY THE SNOWMAN - Eco1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DECEMBER 18 QUESTIONS: FROSTY THE SNOWMAN - Eco18"/>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3344" y="4387715"/>
            <a:ext cx="3188201" cy="2434740"/>
          </a:xfrm>
          <a:prstGeom prst="rect">
            <a:avLst/>
          </a:prstGeom>
        </p:spPr>
      </p:pic>
    </p:spTree>
    <p:extLst>
      <p:ext uri="{BB962C8B-B14F-4D97-AF65-F5344CB8AC3E}">
        <p14:creationId xmlns:p14="http://schemas.microsoft.com/office/powerpoint/2010/main" val="2744734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262449" y="1060450"/>
            <a:ext cx="9991725" cy="3785652"/>
          </a:xfrm>
          <a:prstGeom prst="rect">
            <a:avLst/>
          </a:prstGeom>
          <a:noFill/>
        </p:spPr>
        <p:txBody>
          <a:bodyPr wrap="square" rtlCol="0">
            <a:spAutoFit/>
          </a:bodyPr>
          <a:lstStyle/>
          <a:p>
            <a:r>
              <a:rPr lang="en-GB" sz="2400" dirty="0" smtClean="0">
                <a:latin typeface="CCW Cursive Writing 22" panose="03050602040000000000" pitchFamily="66" charset="0"/>
              </a:rPr>
              <a:t>Now have a go at practising this weeks CEW. Remember there are </a:t>
            </a:r>
            <a:r>
              <a:rPr lang="en-GB" sz="2400" dirty="0" smtClean="0">
                <a:latin typeface="CCW Cursive Writing 22" panose="03050602040000000000" pitchFamily="66" charset="0"/>
              </a:rPr>
              <a:t>4 of </a:t>
            </a:r>
            <a:r>
              <a:rPr lang="en-GB" sz="2400" dirty="0" smtClean="0">
                <a:latin typeface="CCW Cursive Writing 22" panose="03050602040000000000" pitchFamily="66" charset="0"/>
              </a:rPr>
              <a:t>them (or practise your super spellings).</a:t>
            </a:r>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Go back to slide 3 to check.</a:t>
            </a: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endParaRPr lang="en-GB" sz="2400" dirty="0">
              <a:latin typeface="CCW Cursive Writing 22" panose="03050602040000000000" pitchFamily="66" charset="0"/>
            </a:endParaRPr>
          </a:p>
        </p:txBody>
      </p:sp>
      <p:pic>
        <p:nvPicPr>
          <p:cNvPr id="3076" name="Picture 4" descr="Check Clipart Images, Stock Photos &amp; Vectors | Shutterstoc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8082" y="3320877"/>
            <a:ext cx="2245712" cy="324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076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637674" y="1010653"/>
            <a:ext cx="10672010" cy="5016758"/>
          </a:xfrm>
          <a:prstGeom prst="rect">
            <a:avLst/>
          </a:prstGeom>
          <a:noFill/>
        </p:spPr>
        <p:txBody>
          <a:bodyPr wrap="square" rtlCol="0">
            <a:spAutoFit/>
          </a:bodyPr>
          <a:lstStyle/>
          <a:p>
            <a:r>
              <a:rPr lang="en-GB" sz="3200" dirty="0" smtClean="0">
                <a:latin typeface="CCW Cursive Writing 22" panose="03050602040000000000" pitchFamily="66" charset="0"/>
              </a:rPr>
              <a:t>Now lets practise writing some of  the words from yesterday! Can you work out which ones they are?</a:t>
            </a:r>
          </a:p>
          <a:p>
            <a:endParaRPr lang="en-GB" sz="3200" dirty="0">
              <a:latin typeface="CCW Cursive Writing 22" panose="03050602040000000000" pitchFamily="66" charset="0"/>
            </a:endParaRPr>
          </a:p>
          <a:p>
            <a:endParaRPr lang="en-GB" sz="3200" dirty="0" smtClean="0">
              <a:latin typeface="CCW Cursive Writing 22" panose="03050602040000000000" pitchFamily="66" charset="0"/>
            </a:endParaRPr>
          </a:p>
          <a:p>
            <a:r>
              <a:rPr lang="en-GB" sz="3200" dirty="0" smtClean="0">
                <a:latin typeface="CCW Cursive Writing 22" panose="03050602040000000000" pitchFamily="66" charset="0"/>
              </a:rPr>
              <a:t>____ or ____ _h       w ____ ____ s_____</a:t>
            </a:r>
          </a:p>
          <a:p>
            <a:endParaRPr lang="en-GB" sz="3200" dirty="0">
              <a:latin typeface="CCW Cursive Writing 22" panose="03050602040000000000" pitchFamily="66" charset="0"/>
            </a:endParaRPr>
          </a:p>
          <a:p>
            <a:r>
              <a:rPr lang="en-GB" sz="3200" dirty="0" smtClean="0">
                <a:latin typeface="CCW Cursive Writing 22" panose="03050602040000000000" pitchFamily="66" charset="0"/>
              </a:rPr>
              <a:t>              ____ or _____ e</a:t>
            </a:r>
            <a:endParaRPr lang="en-GB" sz="3200" dirty="0">
              <a:latin typeface="CCW Cursive Writing 22" panose="03050602040000000000" pitchFamily="66" charset="0"/>
            </a:endParaRPr>
          </a:p>
          <a:p>
            <a:endParaRPr lang="en-GB" sz="3200" dirty="0" smtClean="0">
              <a:latin typeface="CCW Cursive Writing 22" panose="03050602040000000000" pitchFamily="66" charset="0"/>
            </a:endParaRPr>
          </a:p>
        </p:txBody>
      </p:sp>
    </p:spTree>
    <p:extLst>
      <p:ext uri="{BB962C8B-B14F-4D97-AF65-F5344CB8AC3E}">
        <p14:creationId xmlns:p14="http://schemas.microsoft.com/office/powerpoint/2010/main" val="249449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149289" y="690466"/>
            <a:ext cx="9187215" cy="5509200"/>
          </a:xfrm>
          <a:prstGeom prst="rect">
            <a:avLst/>
          </a:prstGeom>
          <a:noFill/>
        </p:spPr>
        <p:txBody>
          <a:bodyPr wrap="square" rtlCol="0">
            <a:spAutoFit/>
          </a:bodyPr>
          <a:lstStyle/>
          <a:p>
            <a:r>
              <a:rPr lang="en-GB" sz="3200" dirty="0" smtClean="0">
                <a:latin typeface="CCW Cursive Writing 22" panose="03050602040000000000" pitchFamily="66" charset="0"/>
              </a:rPr>
              <a:t>Can you </a:t>
            </a:r>
            <a:r>
              <a:rPr lang="en-GB" sz="3200" dirty="0" smtClean="0">
                <a:latin typeface="CCW Cursive Writing 22" panose="03050602040000000000" pitchFamily="66" charset="0"/>
              </a:rPr>
              <a:t>spell the </a:t>
            </a:r>
            <a:r>
              <a:rPr lang="en-GB" sz="3200" dirty="0" smtClean="0">
                <a:latin typeface="CCW Cursive Writing 22" panose="03050602040000000000" pitchFamily="66" charset="0"/>
              </a:rPr>
              <a:t>missing word?</a:t>
            </a:r>
          </a:p>
          <a:p>
            <a:endParaRPr lang="en-GB" sz="3200" dirty="0">
              <a:latin typeface="CCW Cursive Writing 22" panose="03050602040000000000" pitchFamily="66" charset="0"/>
            </a:endParaRPr>
          </a:p>
          <a:p>
            <a:endParaRPr lang="en-GB" sz="3200" dirty="0" smtClean="0">
              <a:latin typeface="CCW Cursive Writing 22" panose="03050602040000000000" pitchFamily="66" charset="0"/>
            </a:endParaRPr>
          </a:p>
          <a:p>
            <a:r>
              <a:rPr lang="en-GB" sz="3200" dirty="0" smtClean="0">
                <a:latin typeface="CCW Cursive Writing 22" panose="03050602040000000000" pitchFamily="66" charset="0"/>
              </a:rPr>
              <a:t>My ring was __________ £20.00.</a:t>
            </a:r>
          </a:p>
          <a:p>
            <a:endParaRPr lang="en-GB" sz="3200" dirty="0">
              <a:latin typeface="CCW Cursive Writing 22" panose="03050602040000000000" pitchFamily="66" charset="0"/>
            </a:endParaRPr>
          </a:p>
          <a:p>
            <a:endParaRPr lang="en-GB" sz="3200" dirty="0">
              <a:latin typeface="CCW Cursive Writing 22" panose="03050602040000000000" pitchFamily="66" charset="0"/>
            </a:endParaRPr>
          </a:p>
          <a:p>
            <a:r>
              <a:rPr lang="en-GB" sz="3200" dirty="0" smtClean="0">
                <a:latin typeface="CCW Cursive Writing 22" panose="03050602040000000000" pitchFamily="66" charset="0"/>
              </a:rPr>
              <a:t>Which smell is the ____________ ?</a:t>
            </a:r>
          </a:p>
          <a:p>
            <a:endParaRPr lang="en-GB" sz="3200" dirty="0">
              <a:latin typeface="CCW Cursive Writing 22" panose="03050602040000000000" pitchFamily="66" charset="0"/>
            </a:endParaRPr>
          </a:p>
          <a:p>
            <a:endParaRPr lang="en-GB" sz="3200" dirty="0" smtClean="0">
              <a:latin typeface="CCW Cursive Writing 22" panose="03050602040000000000" pitchFamily="66" charset="0"/>
            </a:endParaRPr>
          </a:p>
          <a:p>
            <a:r>
              <a:rPr lang="en-GB" sz="3200" dirty="0" smtClean="0">
                <a:latin typeface="CCW Cursive Writing 22" panose="03050602040000000000" pitchFamily="66" charset="0"/>
              </a:rPr>
              <a:t>It smells even ___________ today!</a:t>
            </a:r>
            <a:endParaRPr lang="en-GB" sz="3200" dirty="0">
              <a:latin typeface="CCW Cursive Writing 22" panose="03050602040000000000" pitchFamily="66" charset="0"/>
            </a:endParaRPr>
          </a:p>
        </p:txBody>
      </p:sp>
      <p:pic>
        <p:nvPicPr>
          <p:cNvPr id="4098" name="Picture 2" descr="Nose Smell Clip Art - Stinky Fish Clip Art - Free Transparent PNG Clipart  Images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5059" y="3445066"/>
            <a:ext cx="1895475" cy="24098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iamond Ring Pop Art Clipart , Png Download - Diamond Ring Clipart,  Transparent Png , Transparent Png Image - PNGite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6775" y="860006"/>
            <a:ext cx="1384467" cy="148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80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126" y="171450"/>
            <a:ext cx="3975100" cy="6124754"/>
          </a:xfrm>
          <a:prstGeom prst="rect">
            <a:avLst/>
          </a:prstGeom>
          <a:noFill/>
        </p:spPr>
        <p:txBody>
          <a:bodyPr wrap="square" rtlCol="0">
            <a:spAutoFit/>
          </a:bodyPr>
          <a:lstStyle/>
          <a:p>
            <a:r>
              <a:rPr lang="en-GB" sz="4000" dirty="0" smtClean="0">
                <a:latin typeface="CCW Cursive Writing 22" panose="03050602040000000000" pitchFamily="66" charset="0"/>
              </a:rPr>
              <a:t>ABC . ! ?</a:t>
            </a:r>
          </a:p>
          <a:p>
            <a:endParaRPr lang="en-GB" sz="4000" dirty="0" smtClean="0">
              <a:latin typeface="CCW Cursive Writing 22" panose="03050602040000000000" pitchFamily="66" charset="0"/>
            </a:endParaRPr>
          </a:p>
          <a:p>
            <a:r>
              <a:rPr lang="en-GB" sz="2400" dirty="0" smtClean="0">
                <a:latin typeface="CCW Cursive Writing 22" panose="03050602040000000000" pitchFamily="66" charset="0"/>
              </a:rPr>
              <a:t>Now make </a:t>
            </a:r>
          </a:p>
          <a:p>
            <a:r>
              <a:rPr lang="en-GB" sz="2400" dirty="0" smtClean="0">
                <a:latin typeface="CCW Cursive Writing 22" panose="03050602040000000000" pitchFamily="66" charset="0"/>
              </a:rPr>
              <a:t>Up your own </a:t>
            </a:r>
            <a:r>
              <a:rPr lang="en-GB" sz="2400" dirty="0" smtClean="0">
                <a:latin typeface="CCW Cursive Writing 22" panose="03050602040000000000" pitchFamily="66" charset="0"/>
              </a:rPr>
              <a:t>sentence using the picture!</a:t>
            </a:r>
            <a:endParaRPr lang="en-GB" sz="2400" dirty="0" smtClean="0">
              <a:latin typeface="CCW Cursive Writing 22" panose="03050602040000000000" pitchFamily="66" charset="0"/>
            </a:endParaRP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That’s all for today. Well done!!</a:t>
            </a:r>
          </a:p>
          <a:p>
            <a:endParaRPr lang="en-GB" sz="3600" dirty="0" smtClean="0">
              <a:latin typeface="CCW Cursive Writing 22" panose="03050602040000000000" pitchFamily="66" charset="0"/>
            </a:endParaRPr>
          </a:p>
          <a:p>
            <a:endParaRPr lang="en-GB" sz="3200" dirty="0">
              <a:latin typeface="CCW Cursive Writing 22" panose="03050602040000000000" pitchFamily="66" charset="0"/>
            </a:endParaRPr>
          </a:p>
          <a:p>
            <a:endParaRPr lang="en-GB" sz="2800" dirty="0">
              <a:latin typeface="CCW Cursive Writing 22" panose="03050602040000000000" pitchFamily="66" charset="0"/>
            </a:endParaRPr>
          </a:p>
        </p:txBody>
      </p:sp>
      <p:pic>
        <p:nvPicPr>
          <p:cNvPr id="6146" name="Picture 2" descr="Smelly Socks Stock Illustrations – 68 Smelly Socks Stock Illustrations,  Vectors &amp; Clipart -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7280" y="457200"/>
            <a:ext cx="4788568" cy="478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472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61975" y="581025"/>
            <a:ext cx="10801350" cy="2800767"/>
          </a:xfrm>
          <a:prstGeom prst="rect">
            <a:avLst/>
          </a:prstGeom>
          <a:noFill/>
        </p:spPr>
        <p:txBody>
          <a:bodyPr wrap="square" rtlCol="0">
            <a:spAutoFit/>
          </a:bodyPr>
          <a:lstStyle/>
          <a:p>
            <a:r>
              <a:rPr lang="en-GB" sz="3600" dirty="0" smtClean="0">
                <a:latin typeface="CCW Cursive Writing 22" panose="03050602040000000000" pitchFamily="66" charset="0"/>
              </a:rPr>
              <a:t>Wednesday </a:t>
            </a:r>
            <a:r>
              <a:rPr lang="en-GB" sz="3600" dirty="0" smtClean="0">
                <a:latin typeface="CCW Cursive Writing 22" panose="03050602040000000000" pitchFamily="66" charset="0"/>
              </a:rPr>
              <a:t>3rd February</a:t>
            </a:r>
            <a:endParaRPr lang="en-GB" sz="3600" dirty="0">
              <a:latin typeface="CCW Cursive Writing 22" panose="03050602040000000000" pitchFamily="66" charset="0"/>
            </a:endParaRPr>
          </a:p>
          <a:p>
            <a:r>
              <a:rPr lang="en-GB" sz="2000" dirty="0" smtClean="0">
                <a:latin typeface="CCW Cursive Writing 22" panose="03050602040000000000" pitchFamily="66" charset="0"/>
              </a:rPr>
              <a:t>Hello everyone! Today’s activity is writing silly sentences using some of the spelling rules we have learnt this week. We would like you to write your sentences very neatly with clear ascenders and descenders and the rest of the letters the same size. Please ask a grown up to read the sentences to you. You will need your paper and pencil.</a:t>
            </a:r>
            <a:endParaRPr lang="en-GB" sz="2000" dirty="0">
              <a:solidFill>
                <a:srgbClr val="FF0000"/>
              </a:solidFill>
              <a:latin typeface="CCW Cursive Writing 22" panose="03050602040000000000" pitchFamily="66" charset="0"/>
            </a:endParaRPr>
          </a:p>
        </p:txBody>
      </p:sp>
      <p:sp>
        <p:nvSpPr>
          <p:cNvPr id="5" name="TextBox 4"/>
          <p:cNvSpPr txBox="1"/>
          <p:nvPr/>
        </p:nvSpPr>
        <p:spPr>
          <a:xfrm>
            <a:off x="403654" y="4195458"/>
            <a:ext cx="10445321" cy="2585323"/>
          </a:xfrm>
          <a:prstGeom prst="rect">
            <a:avLst/>
          </a:prstGeom>
          <a:noFill/>
        </p:spPr>
        <p:txBody>
          <a:bodyPr wrap="square" rtlCol="0">
            <a:spAutoFit/>
          </a:bodyPr>
          <a:lstStyle/>
          <a:p>
            <a:r>
              <a:rPr lang="en-GB" dirty="0" smtClean="0">
                <a:latin typeface="CCW Cursive Writing 22" panose="03050602040000000000" pitchFamily="66" charset="0"/>
              </a:rPr>
              <a:t>The </a:t>
            </a:r>
            <a:r>
              <a:rPr lang="en-GB" dirty="0" smtClean="0">
                <a:latin typeface="CCW Cursive Writing 22" panose="03050602040000000000" pitchFamily="66" charset="0"/>
              </a:rPr>
              <a:t>children picked up four wriggly worms in the garden.</a:t>
            </a:r>
          </a:p>
          <a:p>
            <a:endParaRPr lang="en-GB" dirty="0">
              <a:latin typeface="CCW Cursive Writing 22" panose="03050602040000000000" pitchFamily="66" charset="0"/>
            </a:endParaRPr>
          </a:p>
          <a:p>
            <a:endParaRPr lang="en-GB" dirty="0">
              <a:latin typeface="CCW Cursive Writing 22" panose="03050602040000000000" pitchFamily="66" charset="0"/>
            </a:endParaRPr>
          </a:p>
          <a:p>
            <a:r>
              <a:rPr lang="en-GB" dirty="0" smtClean="0">
                <a:latin typeface="CCW Cursive Writing 22" panose="03050602040000000000" pitchFamily="66" charset="0"/>
              </a:rPr>
              <a:t>I like doing work if I can eat chocolate when I’ve finished.</a:t>
            </a:r>
          </a:p>
          <a:p>
            <a:endParaRPr lang="en-GB" dirty="0">
              <a:latin typeface="CCW Cursive Writing 22" panose="03050602040000000000" pitchFamily="66" charset="0"/>
            </a:endParaRPr>
          </a:p>
          <a:p>
            <a:r>
              <a:rPr lang="en-GB" dirty="0" smtClean="0">
                <a:latin typeface="CCW Cursive Writing 22" panose="03050602040000000000" pitchFamily="66" charset="0"/>
              </a:rPr>
              <a:t>We can see the world when we are sitting on the moon</a:t>
            </a:r>
            <a:endParaRPr lang="en-GB" dirty="0">
              <a:latin typeface="CCW Cursive Writing 22" panose="03050602040000000000" pitchFamily="66" charset="0"/>
            </a:endParaRPr>
          </a:p>
          <a:p>
            <a:endParaRPr lang="en-GB" dirty="0">
              <a:latin typeface="CCW Cursive Writing 22" panose="03050602040000000000" pitchFamily="66" charset="0"/>
            </a:endParaRPr>
          </a:p>
          <a:p>
            <a:r>
              <a:rPr lang="en-GB" dirty="0" smtClean="0">
                <a:latin typeface="CCW Cursive Writing 22" panose="03050602040000000000" pitchFamily="66" charset="0"/>
              </a:rPr>
              <a:t>Well done!</a:t>
            </a:r>
            <a:endParaRPr lang="en-GB" dirty="0">
              <a:latin typeface="CCW Cursive Writing 22" panose="03050602040000000000"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77" y="106062"/>
            <a:ext cx="2306525" cy="1061001"/>
          </a:xfrm>
          <a:prstGeom prst="rect">
            <a:avLst/>
          </a:prstGeom>
        </p:spPr>
      </p:pic>
      <p:sp>
        <p:nvSpPr>
          <p:cNvPr id="6" name="Rectangle 5"/>
          <p:cNvSpPr/>
          <p:nvPr/>
        </p:nvSpPr>
        <p:spPr>
          <a:xfrm>
            <a:off x="319433" y="4195458"/>
            <a:ext cx="10350471" cy="1964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1956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07975" y="518933"/>
            <a:ext cx="11417850" cy="6309420"/>
          </a:xfrm>
          <a:prstGeom prst="rect">
            <a:avLst/>
          </a:prstGeom>
          <a:noFill/>
        </p:spPr>
        <p:txBody>
          <a:bodyPr wrap="square" rtlCol="0">
            <a:spAutoFit/>
          </a:bodyPr>
          <a:lstStyle/>
          <a:p>
            <a:r>
              <a:rPr lang="en-GB" sz="3600" dirty="0" smtClean="0">
                <a:latin typeface="CCW Cursive Writing 22" panose="03050602040000000000" pitchFamily="66" charset="0"/>
              </a:rPr>
              <a:t>Thursday </a:t>
            </a:r>
            <a:r>
              <a:rPr lang="en-GB" sz="3600" dirty="0" smtClean="0">
                <a:latin typeface="CCW Cursive Writing 22" panose="03050602040000000000" pitchFamily="66" charset="0"/>
              </a:rPr>
              <a:t>4</a:t>
            </a:r>
            <a:r>
              <a:rPr lang="en-GB" sz="3600" baseline="30000" dirty="0" smtClean="0">
                <a:latin typeface="CCW Cursive Writing 22" panose="03050602040000000000" pitchFamily="66" charset="0"/>
              </a:rPr>
              <a:t>th</a:t>
            </a:r>
            <a:r>
              <a:rPr lang="en-GB" sz="3600" dirty="0" smtClean="0">
                <a:latin typeface="CCW Cursive Writing 22" panose="03050602040000000000" pitchFamily="66" charset="0"/>
              </a:rPr>
              <a:t> February</a:t>
            </a:r>
          </a:p>
          <a:p>
            <a:endParaRPr lang="en-GB" sz="3600" dirty="0">
              <a:latin typeface="CCW Cursive Writing 22" panose="03050602040000000000" pitchFamily="66" charset="0"/>
            </a:endParaRPr>
          </a:p>
          <a:p>
            <a:r>
              <a:rPr lang="en-GB" sz="2000" dirty="0">
                <a:latin typeface="CCW Cursive Writing 22" panose="03050602040000000000" pitchFamily="66" charset="0"/>
              </a:rPr>
              <a:t>Hello everyone! </a:t>
            </a:r>
            <a:r>
              <a:rPr lang="en-GB" sz="2000" dirty="0" smtClean="0">
                <a:latin typeface="CCW Cursive Writing 22" panose="03050602040000000000" pitchFamily="66" charset="0"/>
              </a:rPr>
              <a:t>Let’s practise </a:t>
            </a:r>
            <a:r>
              <a:rPr lang="en-GB" sz="2000" dirty="0" smtClean="0">
                <a:latin typeface="CCW Cursive Writing 22" panose="03050602040000000000" pitchFamily="66" charset="0"/>
              </a:rPr>
              <a:t>our conjunctions again! </a:t>
            </a:r>
            <a:endParaRPr lang="en-GB" sz="2000" dirty="0">
              <a:solidFill>
                <a:srgbClr val="FF0000"/>
              </a:solidFill>
              <a:latin typeface="CCW Cursive Writing 22" panose="03050602040000000000" pitchFamily="66" charset="0"/>
            </a:endParaRPr>
          </a:p>
          <a:p>
            <a:endParaRPr lang="en-GB" sz="2000" dirty="0">
              <a:solidFill>
                <a:srgbClr val="FF0000"/>
              </a:solidFill>
              <a:latin typeface="CCW Cursive Writing 22" panose="03050602040000000000" pitchFamily="66" charset="0"/>
            </a:endParaRPr>
          </a:p>
          <a:p>
            <a:endParaRPr lang="en-GB" sz="2000" dirty="0" smtClean="0">
              <a:solidFill>
                <a:srgbClr val="FF0000"/>
              </a:solidFill>
              <a:latin typeface="CCW Cursive Writing 22" panose="03050602040000000000" pitchFamily="66" charset="0"/>
            </a:endParaRPr>
          </a:p>
          <a:p>
            <a:endParaRPr lang="en-GB" sz="3200" dirty="0">
              <a:solidFill>
                <a:srgbClr val="FF0000"/>
              </a:solidFill>
              <a:latin typeface="CCW Cursive Writing 22" panose="03050602040000000000" pitchFamily="66" charset="0"/>
            </a:endParaRPr>
          </a:p>
          <a:p>
            <a:r>
              <a:rPr lang="en-GB" sz="3200" dirty="0" smtClean="0">
                <a:solidFill>
                  <a:srgbClr val="FF0000"/>
                </a:solidFill>
                <a:latin typeface="CCW Cursive Writing 22" panose="03050602040000000000" pitchFamily="66" charset="0"/>
              </a:rPr>
              <a:t>I like chocolate because ………….</a:t>
            </a:r>
          </a:p>
          <a:p>
            <a:endParaRPr lang="en-GB" sz="2000" dirty="0">
              <a:solidFill>
                <a:srgbClr val="FF0000"/>
              </a:solidFill>
              <a:latin typeface="CCW Cursive Writing 22" panose="03050602040000000000" pitchFamily="66" charset="0"/>
            </a:endParaRPr>
          </a:p>
          <a:p>
            <a:r>
              <a:rPr lang="en-GB" sz="2000" dirty="0" smtClean="0">
                <a:latin typeface="CCW Cursive Writing 22" panose="03050602040000000000" pitchFamily="66" charset="0"/>
              </a:rPr>
              <a:t>(you can change the word chocolate if you like!)</a:t>
            </a:r>
          </a:p>
          <a:p>
            <a:endParaRPr lang="en-GB" sz="2000" dirty="0">
              <a:latin typeface="CCW Cursive Writing 22" panose="03050602040000000000" pitchFamily="66" charset="0"/>
            </a:endParaRPr>
          </a:p>
          <a:p>
            <a:endParaRPr lang="en-GB" sz="2000" dirty="0" smtClean="0">
              <a:latin typeface="CCW Cursive Writing 22" panose="03050602040000000000" pitchFamily="66" charset="0"/>
            </a:endParaRPr>
          </a:p>
          <a:p>
            <a:endParaRPr lang="en-GB" sz="2000" dirty="0">
              <a:latin typeface="CCW Cursive Writing 22" panose="03050602040000000000" pitchFamily="66" charset="0"/>
            </a:endParaRPr>
          </a:p>
          <a:p>
            <a:endParaRPr lang="en-GB" sz="3200" dirty="0" smtClean="0">
              <a:solidFill>
                <a:srgbClr val="FF0000"/>
              </a:solidFill>
              <a:latin typeface="CCW Cursive Writing 22" panose="03050602040000000000" pitchFamily="66" charset="0"/>
            </a:endParaRPr>
          </a:p>
          <a:p>
            <a:r>
              <a:rPr lang="en-GB" sz="3200" dirty="0" smtClean="0">
                <a:solidFill>
                  <a:srgbClr val="FF0000"/>
                </a:solidFill>
                <a:latin typeface="CCW Cursive Writing 22" panose="03050602040000000000" pitchFamily="66" charset="0"/>
              </a:rPr>
              <a:t>I like chocolate when……………</a:t>
            </a:r>
            <a:endParaRPr lang="en-GB" sz="3200" dirty="0" smtClean="0">
              <a:solidFill>
                <a:srgbClr val="FF0000"/>
              </a:solidFill>
              <a:latin typeface="CCW Cursive Writing 22" panose="03050602040000000000" pitchFamily="66" charset="0"/>
            </a:endParaRPr>
          </a:p>
          <a:p>
            <a:endParaRPr lang="en-GB" sz="2000" dirty="0">
              <a:solidFill>
                <a:srgbClr val="FF0000"/>
              </a:solidFill>
              <a:latin typeface="CCW Cursive Writing 22" panose="03050602040000000000" pitchFamily="66" charset="0"/>
            </a:endParaRPr>
          </a:p>
          <a:p>
            <a:endParaRPr lang="en-GB" sz="2400" dirty="0" smtClean="0">
              <a:solidFill>
                <a:srgbClr val="FF0000"/>
              </a:solidFill>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8781" y="160337"/>
            <a:ext cx="2208339" cy="124186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Free Warm Cliparts, Download Free Clip Art, Free Clip Art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Free Warm Cliparts, Download Free Clip Art, Free Clip Art on Clip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28234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57225" y="742950"/>
            <a:ext cx="10782300" cy="4832092"/>
          </a:xfrm>
          <a:prstGeom prst="rect">
            <a:avLst/>
          </a:prstGeom>
          <a:noFill/>
        </p:spPr>
        <p:txBody>
          <a:bodyPr wrap="square" rtlCol="0">
            <a:spAutoFit/>
          </a:bodyPr>
          <a:lstStyle/>
          <a:p>
            <a:r>
              <a:rPr lang="en-GB" sz="2800" dirty="0" smtClean="0">
                <a:latin typeface="CCW Cursive Writing 22" panose="03050602040000000000" pitchFamily="66" charset="0"/>
              </a:rPr>
              <a:t>Quickly write your CEW words?</a:t>
            </a: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a:p>
            <a:r>
              <a:rPr lang="en-GB" sz="2800" dirty="0" smtClean="0">
                <a:latin typeface="CCW Cursive Writing 22" panose="03050602040000000000" pitchFamily="66" charset="0"/>
              </a:rPr>
              <a:t>Well done!!!</a:t>
            </a: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a:p>
            <a:endParaRPr lang="en-GB" sz="2800" dirty="0">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8761" y="1755265"/>
            <a:ext cx="2208339" cy="124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627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0" y="176146"/>
            <a:ext cx="10775531" cy="5693866"/>
          </a:xfrm>
          <a:prstGeom prst="rect">
            <a:avLst/>
          </a:prstGeom>
          <a:noFill/>
        </p:spPr>
        <p:txBody>
          <a:bodyPr wrap="square" rtlCol="0">
            <a:spAutoFit/>
          </a:bodyPr>
          <a:lstStyle/>
          <a:p>
            <a:r>
              <a:rPr lang="en-GB" sz="2800" dirty="0" smtClean="0">
                <a:latin typeface="CCW Cursive Writing 22" panose="03050602040000000000" pitchFamily="66" charset="0"/>
              </a:rPr>
              <a:t>Today we are going to recap the </a:t>
            </a:r>
            <a:r>
              <a:rPr lang="en-GB" sz="2800" dirty="0" err="1" smtClean="0">
                <a:solidFill>
                  <a:srgbClr val="FF0000"/>
                </a:solidFill>
                <a:latin typeface="CCW Cursive Writing 22" panose="03050602040000000000" pitchFamily="66" charset="0"/>
              </a:rPr>
              <a:t>ur</a:t>
            </a:r>
            <a:r>
              <a:rPr lang="en-GB" sz="2800" dirty="0" smtClean="0">
                <a:latin typeface="CCW Cursive Writing 22" panose="03050602040000000000" pitchFamily="66" charset="0"/>
              </a:rPr>
              <a:t> </a:t>
            </a:r>
            <a:r>
              <a:rPr lang="en-GB" sz="2800" dirty="0" smtClean="0">
                <a:latin typeface="CCW Cursive Writing 22" panose="03050602040000000000" pitchFamily="66" charset="0"/>
              </a:rPr>
              <a:t>sound spelt </a:t>
            </a:r>
            <a:r>
              <a:rPr lang="en-GB" sz="2800" dirty="0" smtClean="0">
                <a:solidFill>
                  <a:srgbClr val="FF0000"/>
                </a:solidFill>
                <a:latin typeface="CCW Cursive Writing 22" panose="03050602040000000000" pitchFamily="66" charset="0"/>
              </a:rPr>
              <a:t>or</a:t>
            </a:r>
            <a:r>
              <a:rPr lang="en-GB" sz="2800" dirty="0" smtClean="0">
                <a:latin typeface="CCW Cursive Writing 22" panose="03050602040000000000" pitchFamily="66" charset="0"/>
              </a:rPr>
              <a:t> </a:t>
            </a:r>
            <a:r>
              <a:rPr lang="en-GB" sz="2800" dirty="0" smtClean="0">
                <a:latin typeface="CCW Cursive Writing 22" panose="03050602040000000000" pitchFamily="66" charset="0"/>
              </a:rPr>
              <a:t>after a </a:t>
            </a:r>
            <a:r>
              <a:rPr lang="en-GB" sz="2800" dirty="0" smtClean="0">
                <a:solidFill>
                  <a:srgbClr val="FF0000"/>
                </a:solidFill>
                <a:latin typeface="CCW Cursive Writing 22" panose="03050602040000000000" pitchFamily="66" charset="0"/>
              </a:rPr>
              <a:t>w</a:t>
            </a:r>
            <a:r>
              <a:rPr lang="en-GB" sz="2800" dirty="0" smtClean="0">
                <a:latin typeface="CCW Cursive Writing 22" panose="03050602040000000000" pitchFamily="66" charset="0"/>
              </a:rPr>
              <a:t>. </a:t>
            </a:r>
            <a:r>
              <a:rPr lang="en-GB" sz="2800" dirty="0" smtClean="0">
                <a:latin typeface="CCW Cursive Writing 22" panose="03050602040000000000" pitchFamily="66" charset="0"/>
              </a:rPr>
              <a:t>What </a:t>
            </a:r>
            <a:r>
              <a:rPr lang="en-GB" sz="2800" dirty="0" smtClean="0">
                <a:latin typeface="CCW Cursive Writing 22" panose="03050602040000000000" pitchFamily="66" charset="0"/>
              </a:rPr>
              <a:t>words can you remember </a:t>
            </a:r>
            <a:r>
              <a:rPr lang="en-GB" sz="2800" dirty="0" smtClean="0">
                <a:latin typeface="CCW Cursive Writing 22" panose="03050602040000000000" pitchFamily="66" charset="0"/>
              </a:rPr>
              <a:t>from Monday’s </a:t>
            </a:r>
            <a:r>
              <a:rPr lang="en-GB" sz="2800" dirty="0" smtClean="0">
                <a:latin typeface="CCW Cursive Writing 22" panose="03050602040000000000" pitchFamily="66" charset="0"/>
              </a:rPr>
              <a:t>lesson</a:t>
            </a:r>
            <a:r>
              <a:rPr lang="en-GB" sz="2800" dirty="0" smtClean="0">
                <a:latin typeface="CCW Cursive Writing 22" panose="03050602040000000000" pitchFamily="66" charset="0"/>
              </a:rPr>
              <a:t>? Have a go at writing as many words as you can remember with this spelling pattern.</a:t>
            </a:r>
          </a:p>
          <a:p>
            <a:endParaRPr lang="en-GB" sz="2800" dirty="0">
              <a:latin typeface="CCW Cursive Writing 22" panose="03050602040000000000" pitchFamily="66" charset="0"/>
            </a:endParaRPr>
          </a:p>
          <a:p>
            <a:r>
              <a:rPr lang="en-GB" sz="2800" dirty="0">
                <a:solidFill>
                  <a:srgbClr val="FF0000"/>
                </a:solidFill>
                <a:latin typeface="CCW Cursive Writing 22" panose="03050602040000000000" pitchFamily="66" charset="0"/>
              </a:rPr>
              <a:t>w</a:t>
            </a:r>
            <a:r>
              <a:rPr lang="en-GB" sz="2800" dirty="0" smtClean="0">
                <a:solidFill>
                  <a:srgbClr val="FF0000"/>
                </a:solidFill>
                <a:latin typeface="CCW Cursive Writing 22" panose="03050602040000000000" pitchFamily="66" charset="0"/>
              </a:rPr>
              <a:t>ord    work   worm  world  worth</a:t>
            </a:r>
          </a:p>
          <a:p>
            <a:endParaRPr lang="en-GB" sz="2800" dirty="0">
              <a:solidFill>
                <a:srgbClr val="FF0000"/>
              </a:solidFill>
              <a:latin typeface="CCW Cursive Writing 22" panose="03050602040000000000" pitchFamily="66" charset="0"/>
            </a:endParaRPr>
          </a:p>
          <a:p>
            <a:r>
              <a:rPr lang="en-GB" sz="2800" dirty="0">
                <a:solidFill>
                  <a:srgbClr val="FF0000"/>
                </a:solidFill>
                <a:latin typeface="CCW Cursive Writing 22" panose="03050602040000000000" pitchFamily="66" charset="0"/>
              </a:rPr>
              <a:t>w</a:t>
            </a:r>
            <a:r>
              <a:rPr lang="en-GB" sz="2800" dirty="0" smtClean="0">
                <a:solidFill>
                  <a:srgbClr val="FF0000"/>
                </a:solidFill>
                <a:latin typeface="CCW Cursive Writing 22" panose="03050602040000000000" pitchFamily="66" charset="0"/>
              </a:rPr>
              <a:t>orst  worse  </a:t>
            </a:r>
          </a:p>
          <a:p>
            <a:pPr algn="ctr"/>
            <a:endParaRPr lang="en-GB" sz="2800" dirty="0" smtClean="0">
              <a:latin typeface="CCW Cursive Writing 22" panose="03050602040000000000" pitchFamily="66" charset="0"/>
            </a:endParaRPr>
          </a:p>
          <a:p>
            <a:pPr algn="ctr"/>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p:txBody>
      </p:sp>
      <p:sp>
        <p:nvSpPr>
          <p:cNvPr id="3" name="Rectangle 2"/>
          <p:cNvSpPr/>
          <p:nvPr/>
        </p:nvSpPr>
        <p:spPr>
          <a:xfrm>
            <a:off x="619124" y="2448610"/>
            <a:ext cx="10696575" cy="461665"/>
          </a:xfrm>
          <a:prstGeom prst="rect">
            <a:avLst/>
          </a:prstGeom>
        </p:spPr>
        <p:txBody>
          <a:bodyPr wrap="square">
            <a:spAutoFit/>
          </a:bodyPr>
          <a:lstStyle/>
          <a:p>
            <a:endParaRPr lang="en-GB" sz="2400" dirty="0">
              <a:solidFill>
                <a:srgbClr val="FF0000"/>
              </a:solidFill>
              <a:latin typeface="CCW Cursive Writing 22" panose="03050602040000000000" pitchFamily="66" charset="0"/>
            </a:endParaRPr>
          </a:p>
        </p:txBody>
      </p:sp>
      <p:sp>
        <p:nvSpPr>
          <p:cNvPr id="18" name="Rectangle 17"/>
          <p:cNvSpPr/>
          <p:nvPr/>
        </p:nvSpPr>
        <p:spPr>
          <a:xfrm>
            <a:off x="0" y="3204056"/>
            <a:ext cx="10255623" cy="1539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652335" y="5993549"/>
            <a:ext cx="6539665" cy="369332"/>
          </a:xfrm>
          <a:prstGeom prst="rect">
            <a:avLst/>
          </a:prstGeom>
          <a:noFill/>
        </p:spPr>
        <p:txBody>
          <a:bodyPr wrap="square" rtlCol="0">
            <a:spAutoFit/>
          </a:bodyPr>
          <a:lstStyle/>
          <a:p>
            <a:r>
              <a:rPr lang="en-GB" dirty="0" smtClean="0">
                <a:latin typeface="CCW Cursive Writing 22" panose="03050602040000000000" pitchFamily="66" charset="0"/>
              </a:rPr>
              <a:t>How many did you remember?</a:t>
            </a:r>
            <a:endParaRPr lang="en-GB" dirty="0">
              <a:latin typeface="CCW Cursive Writing 22" panose="03050602040000000000" pitchFamily="66" charset="0"/>
            </a:endParaRPr>
          </a:p>
        </p:txBody>
      </p:sp>
      <p:sp>
        <p:nvSpPr>
          <p:cNvPr id="7" name="Rectangle 6"/>
          <p:cNvSpPr/>
          <p:nvPr/>
        </p:nvSpPr>
        <p:spPr>
          <a:xfrm>
            <a:off x="5276474" y="5870012"/>
            <a:ext cx="5769141" cy="677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9031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45457" y="517859"/>
            <a:ext cx="11001375" cy="5632311"/>
          </a:xfrm>
          <a:prstGeom prst="rect">
            <a:avLst/>
          </a:prstGeom>
          <a:noFill/>
        </p:spPr>
        <p:txBody>
          <a:bodyPr wrap="square" rtlCol="0">
            <a:spAutoFit/>
          </a:bodyPr>
          <a:lstStyle/>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p:txBody>
      </p:sp>
      <p:sp>
        <p:nvSpPr>
          <p:cNvPr id="3" name="Rectangle 2"/>
          <p:cNvSpPr/>
          <p:nvPr/>
        </p:nvSpPr>
        <p:spPr>
          <a:xfrm>
            <a:off x="416844" y="244858"/>
            <a:ext cx="11658600" cy="6863417"/>
          </a:xfrm>
          <a:prstGeom prst="rect">
            <a:avLst/>
          </a:prstGeom>
        </p:spPr>
        <p:txBody>
          <a:bodyPr wrap="square">
            <a:spAutoFit/>
          </a:bodyPr>
          <a:lstStyle/>
          <a:p>
            <a:r>
              <a:rPr lang="en-GB" sz="2800" b="1" dirty="0">
                <a:latin typeface="CCW Cursive Writing 22" panose="03050602040000000000" pitchFamily="66" charset="0"/>
              </a:rPr>
              <a:t>Can you </a:t>
            </a:r>
            <a:r>
              <a:rPr lang="en-GB" sz="2800" b="1" dirty="0" smtClean="0">
                <a:latin typeface="CCW Cursive Writing 22" panose="03050602040000000000" pitchFamily="66" charset="0"/>
              </a:rPr>
              <a:t>write </a:t>
            </a:r>
            <a:r>
              <a:rPr lang="en-GB" sz="2800" b="1" dirty="0" smtClean="0">
                <a:latin typeface="CCW Cursive Writing 22" panose="03050602040000000000" pitchFamily="66" charset="0"/>
              </a:rPr>
              <a:t>2 sentences </a:t>
            </a:r>
            <a:r>
              <a:rPr lang="en-GB" sz="2800" b="1" dirty="0" smtClean="0">
                <a:latin typeface="CCW Cursive Writing 22" panose="03050602040000000000" pitchFamily="66" charset="0"/>
              </a:rPr>
              <a:t>using one of our new words in the past and present tense.</a:t>
            </a:r>
          </a:p>
          <a:p>
            <a:endParaRPr lang="en-GB" sz="2800" b="1" dirty="0">
              <a:latin typeface="CCW Cursive Writing 22" panose="03050602040000000000" pitchFamily="66" charset="0"/>
            </a:endParaRPr>
          </a:p>
          <a:p>
            <a:r>
              <a:rPr lang="en-GB" sz="2800" b="1" dirty="0" err="1" smtClean="0">
                <a:latin typeface="CCW Cursive Writing 22" panose="03050602040000000000" pitchFamily="66" charset="0"/>
              </a:rPr>
              <a:t>e.G</a:t>
            </a:r>
            <a:endParaRPr lang="en-GB" sz="2800" b="1" dirty="0" smtClean="0">
              <a:latin typeface="CCW Cursive Writing 22" panose="03050602040000000000" pitchFamily="66" charset="0"/>
            </a:endParaRPr>
          </a:p>
          <a:p>
            <a:r>
              <a:rPr lang="en-GB" sz="3200" dirty="0" smtClean="0">
                <a:latin typeface="CCW Cursive Writing 22" panose="03050602040000000000" pitchFamily="66" charset="0"/>
              </a:rPr>
              <a:t> </a:t>
            </a:r>
          </a:p>
          <a:p>
            <a:r>
              <a:rPr lang="en-GB" sz="3200" dirty="0" smtClean="0">
                <a:latin typeface="CCW Cursive Writing 22" panose="03050602040000000000" pitchFamily="66" charset="0"/>
              </a:rPr>
              <a:t>I watched the </a:t>
            </a:r>
            <a:r>
              <a:rPr lang="en-GB" sz="3200" dirty="0" smtClean="0">
                <a:solidFill>
                  <a:srgbClr val="FF0000"/>
                </a:solidFill>
                <a:latin typeface="CCW Cursive Writing 22" panose="03050602040000000000" pitchFamily="66" charset="0"/>
              </a:rPr>
              <a:t>worm</a:t>
            </a:r>
            <a:r>
              <a:rPr lang="en-GB" sz="3200" dirty="0" smtClean="0">
                <a:latin typeface="CCW Cursive Writing 22" panose="03050602040000000000" pitchFamily="66" charset="0"/>
              </a:rPr>
              <a:t> in the dark soil.</a:t>
            </a:r>
          </a:p>
          <a:p>
            <a:endParaRPr lang="en-GB" sz="3200" dirty="0">
              <a:latin typeface="CCW Cursive Writing 22" panose="03050602040000000000" pitchFamily="66" charset="0"/>
            </a:endParaRPr>
          </a:p>
          <a:p>
            <a:r>
              <a:rPr lang="en-GB" sz="3200" dirty="0" smtClean="0">
                <a:latin typeface="CCW Cursive Writing 22" panose="03050602040000000000" pitchFamily="66" charset="0"/>
              </a:rPr>
              <a:t>I watch the </a:t>
            </a:r>
            <a:r>
              <a:rPr lang="en-GB" sz="3200" dirty="0" smtClean="0">
                <a:solidFill>
                  <a:srgbClr val="FF0000"/>
                </a:solidFill>
                <a:latin typeface="CCW Cursive Writing 22" panose="03050602040000000000" pitchFamily="66" charset="0"/>
              </a:rPr>
              <a:t>worm</a:t>
            </a:r>
            <a:r>
              <a:rPr lang="en-GB" sz="3200" dirty="0" smtClean="0">
                <a:latin typeface="CCW Cursive Writing 22" panose="03050602040000000000" pitchFamily="66" charset="0"/>
              </a:rPr>
              <a:t> in the dark soil.</a:t>
            </a:r>
          </a:p>
          <a:p>
            <a:endParaRPr lang="en-GB" sz="3200" dirty="0">
              <a:latin typeface="CCW Cursive Writing 22" panose="03050602040000000000" pitchFamily="66" charset="0"/>
            </a:endParaRPr>
          </a:p>
          <a:p>
            <a:r>
              <a:rPr lang="en-GB" sz="3200" dirty="0" smtClean="0">
                <a:latin typeface="CCW Cursive Writing 22" panose="03050602040000000000" pitchFamily="66" charset="0"/>
              </a:rPr>
              <a:t>Have a go at changing the verb.</a:t>
            </a:r>
          </a:p>
          <a:p>
            <a:endParaRPr lang="en-GB" sz="3200" dirty="0">
              <a:latin typeface="CCW Cursive Writing 22" panose="03050602040000000000" pitchFamily="66" charset="0"/>
            </a:endParaRPr>
          </a:p>
          <a:p>
            <a:endParaRPr lang="en-GB" sz="4400" dirty="0">
              <a:latin typeface="CCW Cursive Writing 22" panose="03050602040000000000" pitchFamily="66" charset="0"/>
            </a:endParaRPr>
          </a:p>
        </p:txBody>
      </p:sp>
      <p:sp>
        <p:nvSpPr>
          <p:cNvPr id="4" name="5-Point Star 3"/>
          <p:cNvSpPr/>
          <p:nvPr/>
        </p:nvSpPr>
        <p:spPr>
          <a:xfrm>
            <a:off x="-60659" y="4704347"/>
            <a:ext cx="806116" cy="72189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9037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561975" y="581025"/>
            <a:ext cx="10964278" cy="2677656"/>
          </a:xfrm>
          <a:prstGeom prst="rect">
            <a:avLst/>
          </a:prstGeom>
          <a:noFill/>
        </p:spPr>
        <p:txBody>
          <a:bodyPr wrap="square" rtlCol="0">
            <a:spAutoFit/>
          </a:bodyPr>
          <a:lstStyle/>
          <a:p>
            <a:r>
              <a:rPr lang="en-GB" sz="3600" dirty="0" smtClean="0">
                <a:latin typeface="CCW Cursive Writing 22" panose="03050602040000000000" pitchFamily="66" charset="0"/>
              </a:rPr>
              <a:t>Friday </a:t>
            </a:r>
            <a:r>
              <a:rPr lang="en-GB" sz="3600" dirty="0" smtClean="0">
                <a:latin typeface="CCW Cursive Writing 22" panose="03050602040000000000" pitchFamily="66" charset="0"/>
              </a:rPr>
              <a:t>5</a:t>
            </a:r>
            <a:r>
              <a:rPr lang="en-GB" sz="3600" baseline="30000" dirty="0" smtClean="0">
                <a:latin typeface="CCW Cursive Writing 22" panose="03050602040000000000" pitchFamily="66" charset="0"/>
              </a:rPr>
              <a:t>th</a:t>
            </a:r>
            <a:r>
              <a:rPr lang="en-GB" sz="3600" dirty="0" smtClean="0">
                <a:latin typeface="CCW Cursive Writing 22" panose="03050602040000000000" pitchFamily="66" charset="0"/>
              </a:rPr>
              <a:t>  February</a:t>
            </a:r>
          </a:p>
          <a:p>
            <a:r>
              <a:rPr lang="en-GB" sz="3600" dirty="0" smtClean="0">
                <a:latin typeface="CCW Cursive Writing 22" panose="03050602040000000000" pitchFamily="66" charset="0"/>
              </a:rPr>
              <a:t>Time for some quiz questions!</a:t>
            </a:r>
            <a:endParaRPr lang="en-GB" sz="3600" dirty="0">
              <a:latin typeface="CCW Cursive Writing 22" panose="03050602040000000000" pitchFamily="66" charset="0"/>
            </a:endParaRPr>
          </a:p>
          <a:p>
            <a:endParaRPr lang="en-GB" sz="2400" dirty="0" smtClean="0">
              <a:latin typeface="CCW Cursive Writing 22" panose="03050602040000000000" pitchFamily="66" charset="0"/>
            </a:endParaRPr>
          </a:p>
          <a:p>
            <a:endParaRPr lang="en-GB" sz="2400" dirty="0">
              <a:latin typeface="CCW Cursive Writing 22" panose="03050602040000000000" pitchFamily="66" charset="0"/>
            </a:endParaRP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p:txBody>
      </p:sp>
      <p:sp>
        <p:nvSpPr>
          <p:cNvPr id="3" name="Rectangle 2"/>
          <p:cNvSpPr/>
          <p:nvPr/>
        </p:nvSpPr>
        <p:spPr>
          <a:xfrm>
            <a:off x="1255294" y="1938771"/>
            <a:ext cx="8634663" cy="3970318"/>
          </a:xfrm>
          <a:prstGeom prst="rect">
            <a:avLst/>
          </a:prstGeom>
        </p:spPr>
        <p:txBody>
          <a:bodyPr wrap="square">
            <a:spAutoFit/>
          </a:bodyPr>
          <a:lstStyle/>
          <a:p>
            <a:r>
              <a:rPr lang="en-GB" sz="2800" dirty="0" smtClean="0"/>
              <a:t>Which is the </a:t>
            </a:r>
            <a:r>
              <a:rPr lang="en-GB" sz="2800" dirty="0"/>
              <a:t>correct option to complete the sentence below. </a:t>
            </a:r>
            <a:endParaRPr lang="en-GB" sz="2800" dirty="0" smtClean="0"/>
          </a:p>
          <a:p>
            <a:endParaRPr lang="en-GB" sz="2800" dirty="0"/>
          </a:p>
          <a:p>
            <a:r>
              <a:rPr lang="en-GB" sz="2800" dirty="0" smtClean="0"/>
              <a:t>_________going </a:t>
            </a:r>
            <a:r>
              <a:rPr lang="en-GB" sz="2800" dirty="0"/>
              <a:t>to </a:t>
            </a:r>
            <a:r>
              <a:rPr lang="en-GB" sz="2800" dirty="0" err="1"/>
              <a:t>Jasvir’s</a:t>
            </a:r>
            <a:r>
              <a:rPr lang="en-GB" sz="2800" dirty="0"/>
              <a:t> party. </a:t>
            </a:r>
            <a:endParaRPr lang="en-GB" sz="2800" dirty="0" smtClean="0"/>
          </a:p>
          <a:p>
            <a:endParaRPr lang="en-GB" sz="2800" dirty="0"/>
          </a:p>
          <a:p>
            <a:r>
              <a:rPr lang="en-GB" sz="2800" dirty="0" smtClean="0"/>
              <a:t>Were’</a:t>
            </a:r>
          </a:p>
          <a:p>
            <a:r>
              <a:rPr lang="en-GB" sz="2800" dirty="0" err="1" smtClean="0"/>
              <a:t>W’ere</a:t>
            </a:r>
            <a:r>
              <a:rPr lang="en-GB" sz="2800" dirty="0" smtClean="0"/>
              <a:t> </a:t>
            </a:r>
          </a:p>
          <a:p>
            <a:r>
              <a:rPr lang="en-GB" sz="2800" dirty="0" err="1" smtClean="0"/>
              <a:t>Wer’e</a:t>
            </a:r>
            <a:r>
              <a:rPr lang="en-GB" sz="2800" dirty="0" smtClean="0"/>
              <a:t> </a:t>
            </a:r>
          </a:p>
          <a:p>
            <a:r>
              <a:rPr lang="en-GB" sz="2800" dirty="0" smtClean="0"/>
              <a:t>We’re</a:t>
            </a:r>
            <a:endParaRPr lang="en-GB" sz="2800" dirty="0"/>
          </a:p>
        </p:txBody>
      </p:sp>
      <p:sp>
        <p:nvSpPr>
          <p:cNvPr id="4" name="TextBox 3"/>
          <p:cNvSpPr txBox="1"/>
          <p:nvPr/>
        </p:nvSpPr>
        <p:spPr>
          <a:xfrm>
            <a:off x="4932947" y="5149516"/>
            <a:ext cx="2550695" cy="523220"/>
          </a:xfrm>
          <a:prstGeom prst="rect">
            <a:avLst/>
          </a:prstGeom>
          <a:noFill/>
        </p:spPr>
        <p:txBody>
          <a:bodyPr wrap="square" rtlCol="0">
            <a:spAutoFit/>
          </a:bodyPr>
          <a:lstStyle/>
          <a:p>
            <a:r>
              <a:rPr lang="en-GB" sz="2800" dirty="0" smtClean="0"/>
              <a:t>We’re – We are</a:t>
            </a:r>
            <a:endParaRPr lang="en-GB" sz="2800" dirty="0"/>
          </a:p>
        </p:txBody>
      </p:sp>
      <p:sp>
        <p:nvSpPr>
          <p:cNvPr id="5" name="Rectangle 4"/>
          <p:cNvSpPr/>
          <p:nvPr/>
        </p:nvSpPr>
        <p:spPr>
          <a:xfrm>
            <a:off x="4638173" y="4892574"/>
            <a:ext cx="3140242" cy="1016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4579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619124" y="771525"/>
            <a:ext cx="11641300" cy="7078861"/>
          </a:xfrm>
          <a:prstGeom prst="rect">
            <a:avLst/>
          </a:prstGeom>
          <a:noFill/>
        </p:spPr>
        <p:txBody>
          <a:bodyPr wrap="square" rtlCol="0">
            <a:spAutoFit/>
          </a:bodyPr>
          <a:lstStyle/>
          <a:p>
            <a:r>
              <a:rPr lang="en-GB" sz="2800" dirty="0" smtClean="0">
                <a:latin typeface="CCW Cursive Writing 22" panose="03050602040000000000" pitchFamily="66" charset="0"/>
              </a:rPr>
              <a:t>Let’s start!</a:t>
            </a:r>
          </a:p>
          <a:p>
            <a:endParaRPr lang="en-GB" sz="2400" dirty="0">
              <a:latin typeface="CCW Cursive Writing 22" panose="03050602040000000000" pitchFamily="66" charset="0"/>
            </a:endParaRPr>
          </a:p>
          <a:p>
            <a:r>
              <a:rPr lang="en-GB" sz="2800" dirty="0" smtClean="0">
                <a:latin typeface="CCW Cursive Writing 22" panose="03050602040000000000" pitchFamily="66" charset="0"/>
              </a:rPr>
              <a:t>Today we are going to practise using conjunctions.</a:t>
            </a:r>
          </a:p>
          <a:p>
            <a:endParaRPr lang="en-GB" sz="3200" dirty="0">
              <a:latin typeface="CCW Cursive Writing 22" panose="03050602040000000000" pitchFamily="66" charset="0"/>
            </a:endParaRPr>
          </a:p>
          <a:p>
            <a:r>
              <a:rPr lang="en-GB" sz="3200" dirty="0" smtClean="0">
                <a:latin typeface="CCW Cursive Writing 22" panose="03050602040000000000" pitchFamily="66" charset="0"/>
              </a:rPr>
              <a:t>I like chocolate </a:t>
            </a:r>
            <a:r>
              <a:rPr lang="en-GB" sz="3200" dirty="0" smtClean="0">
                <a:solidFill>
                  <a:srgbClr val="FF0000"/>
                </a:solidFill>
                <a:latin typeface="CCW Cursive Writing 22" panose="03050602040000000000" pitchFamily="66" charset="0"/>
              </a:rPr>
              <a:t>and</a:t>
            </a:r>
            <a:r>
              <a:rPr lang="en-GB" sz="3200" dirty="0" smtClean="0">
                <a:latin typeface="CCW Cursive Writing 22" panose="03050602040000000000" pitchFamily="66" charset="0"/>
              </a:rPr>
              <a:t> I like juicy apples.</a:t>
            </a:r>
          </a:p>
          <a:p>
            <a:endParaRPr lang="en-GB" sz="3200" dirty="0" smtClean="0">
              <a:latin typeface="CCW Cursive Writing 22" panose="03050602040000000000" pitchFamily="66" charset="0"/>
            </a:endParaRPr>
          </a:p>
          <a:p>
            <a:r>
              <a:rPr lang="en-GB" sz="3200" dirty="0" smtClean="0">
                <a:latin typeface="CCW Cursive Writing 22" panose="03050602040000000000" pitchFamily="66" charset="0"/>
              </a:rPr>
              <a:t>Now try and finish the sentence using </a:t>
            </a:r>
            <a:r>
              <a:rPr lang="en-GB" sz="3200" dirty="0" smtClean="0">
                <a:solidFill>
                  <a:srgbClr val="FF0000"/>
                </a:solidFill>
                <a:latin typeface="CCW Cursive Writing 22" panose="03050602040000000000" pitchFamily="66" charset="0"/>
              </a:rPr>
              <a:t>but</a:t>
            </a:r>
            <a:r>
              <a:rPr lang="en-GB" sz="3200" dirty="0" smtClean="0">
                <a:latin typeface="CCW Cursive Writing 22" panose="03050602040000000000" pitchFamily="66" charset="0"/>
              </a:rPr>
              <a:t> to join your ideas.</a:t>
            </a:r>
          </a:p>
          <a:p>
            <a:endParaRPr lang="en-GB" sz="3200" dirty="0">
              <a:latin typeface="CCW Cursive Writing 22" panose="03050602040000000000" pitchFamily="66" charset="0"/>
            </a:endParaRPr>
          </a:p>
          <a:p>
            <a:r>
              <a:rPr lang="en-GB" sz="3200" dirty="0" smtClean="0">
                <a:latin typeface="CCW Cursive Writing 22" panose="03050602040000000000" pitchFamily="66" charset="0"/>
              </a:rPr>
              <a:t>I like chocolate </a:t>
            </a:r>
            <a:r>
              <a:rPr lang="en-GB" sz="3200" dirty="0" smtClean="0">
                <a:solidFill>
                  <a:srgbClr val="FF0000"/>
                </a:solidFill>
                <a:latin typeface="CCW Cursive Writing 22" panose="03050602040000000000" pitchFamily="66" charset="0"/>
              </a:rPr>
              <a:t>but</a:t>
            </a:r>
            <a:r>
              <a:rPr lang="en-GB" sz="3200" dirty="0" smtClean="0">
                <a:latin typeface="CCW Cursive Writing 22" panose="03050602040000000000" pitchFamily="66" charset="0"/>
              </a:rPr>
              <a:t>…………………</a:t>
            </a:r>
            <a:endParaRPr lang="en-GB" sz="3200"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solidFill>
                <a:srgbClr val="FF0000"/>
              </a:solidFill>
              <a:latin typeface="CCW Cursive Writing 22" panose="03050602040000000000" pitchFamily="66" charset="0"/>
            </a:endParaRPr>
          </a:p>
          <a:p>
            <a:endParaRPr lang="en-GB" dirty="0" smtClean="0">
              <a:solidFill>
                <a:srgbClr val="FF0000"/>
              </a:solidFill>
              <a:latin typeface="CCW Cursive Writing 22" panose="03050602040000000000" pitchFamily="66" charset="0"/>
            </a:endParaRPr>
          </a:p>
          <a:p>
            <a:endParaRPr lang="en-GB" dirty="0">
              <a:solidFill>
                <a:srgbClr val="FF0000"/>
              </a:solidFill>
              <a:latin typeface="CCW Cursive Writing 22" panose="03050602040000000000" pitchFamily="66" charset="0"/>
            </a:endParaRPr>
          </a:p>
          <a:p>
            <a:endParaRPr lang="en-GB" dirty="0" smtClean="0">
              <a:solidFill>
                <a:srgbClr val="FF0000"/>
              </a:solidFill>
              <a:latin typeface="CCW Cursive Writing 22" panose="03050602040000000000" pitchFamily="66" charset="0"/>
            </a:endParaRPr>
          </a:p>
        </p:txBody>
      </p:sp>
    </p:spTree>
    <p:extLst>
      <p:ext uri="{BB962C8B-B14F-4D97-AF65-F5344CB8AC3E}">
        <p14:creationId xmlns:p14="http://schemas.microsoft.com/office/powerpoint/2010/main" val="2374772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025316" y="729462"/>
            <a:ext cx="6096000" cy="5016758"/>
          </a:xfrm>
          <a:prstGeom prst="rect">
            <a:avLst/>
          </a:prstGeom>
        </p:spPr>
        <p:txBody>
          <a:bodyPr>
            <a:spAutoFit/>
          </a:bodyPr>
          <a:lstStyle/>
          <a:p>
            <a:r>
              <a:rPr lang="en-GB" sz="3200" dirty="0"/>
              <a:t>What type of word is underlined in the sentence below? </a:t>
            </a:r>
            <a:endParaRPr lang="en-GB" sz="3200" dirty="0" smtClean="0"/>
          </a:p>
          <a:p>
            <a:endParaRPr lang="en-GB" sz="3200" dirty="0" smtClean="0"/>
          </a:p>
          <a:p>
            <a:r>
              <a:rPr lang="en-GB" sz="3200" dirty="0" smtClean="0"/>
              <a:t>We </a:t>
            </a:r>
            <a:r>
              <a:rPr lang="en-GB" sz="3200" dirty="0"/>
              <a:t>saw the </a:t>
            </a:r>
            <a:r>
              <a:rPr lang="en-GB" sz="3200" u="sng" dirty="0"/>
              <a:t>boat</a:t>
            </a:r>
            <a:r>
              <a:rPr lang="en-GB" sz="3200" dirty="0"/>
              <a:t> move across the pond. </a:t>
            </a:r>
            <a:endParaRPr lang="en-GB" sz="3200" dirty="0" smtClean="0"/>
          </a:p>
          <a:p>
            <a:endParaRPr lang="en-GB" sz="3200" dirty="0"/>
          </a:p>
          <a:p>
            <a:r>
              <a:rPr lang="en-GB" sz="3200" dirty="0" smtClean="0"/>
              <a:t>a verb</a:t>
            </a:r>
          </a:p>
          <a:p>
            <a:r>
              <a:rPr lang="en-GB" sz="3200" dirty="0" smtClean="0"/>
              <a:t>a </a:t>
            </a:r>
            <a:r>
              <a:rPr lang="en-GB" sz="3200" dirty="0"/>
              <a:t>noun </a:t>
            </a:r>
            <a:endParaRPr lang="en-GB" sz="3200" dirty="0" smtClean="0"/>
          </a:p>
          <a:p>
            <a:r>
              <a:rPr lang="en-GB" sz="3200" dirty="0" smtClean="0"/>
              <a:t>an </a:t>
            </a:r>
            <a:r>
              <a:rPr lang="en-GB" sz="3200" dirty="0"/>
              <a:t>adjective </a:t>
            </a:r>
            <a:endParaRPr lang="en-GB" sz="3200" dirty="0" smtClean="0"/>
          </a:p>
          <a:p>
            <a:r>
              <a:rPr lang="en-GB" sz="3200" dirty="0" smtClean="0"/>
              <a:t>an </a:t>
            </a:r>
            <a:r>
              <a:rPr lang="en-GB" sz="3200" dirty="0"/>
              <a:t>adverb</a:t>
            </a:r>
          </a:p>
        </p:txBody>
      </p:sp>
      <p:sp>
        <p:nvSpPr>
          <p:cNvPr id="3" name="TextBox 2"/>
          <p:cNvSpPr txBox="1"/>
          <p:nvPr/>
        </p:nvSpPr>
        <p:spPr>
          <a:xfrm>
            <a:off x="6328611" y="4884821"/>
            <a:ext cx="2995863" cy="954107"/>
          </a:xfrm>
          <a:prstGeom prst="rect">
            <a:avLst/>
          </a:prstGeom>
          <a:noFill/>
        </p:spPr>
        <p:txBody>
          <a:bodyPr wrap="square" rtlCol="0">
            <a:spAutoFit/>
          </a:bodyPr>
          <a:lstStyle/>
          <a:p>
            <a:r>
              <a:rPr lang="en-GB" sz="2800" dirty="0" smtClean="0"/>
              <a:t>A noun –is there another one too?</a:t>
            </a:r>
            <a:endParaRPr lang="en-GB" sz="2800" dirty="0"/>
          </a:p>
        </p:txBody>
      </p:sp>
      <p:sp>
        <p:nvSpPr>
          <p:cNvPr id="4" name="Rectangle 3"/>
          <p:cNvSpPr/>
          <p:nvPr/>
        </p:nvSpPr>
        <p:spPr>
          <a:xfrm>
            <a:off x="6232358" y="4211053"/>
            <a:ext cx="4199021"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3192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010653" y="1289066"/>
            <a:ext cx="8361947" cy="3970318"/>
          </a:xfrm>
          <a:prstGeom prst="rect">
            <a:avLst/>
          </a:prstGeom>
        </p:spPr>
        <p:txBody>
          <a:bodyPr wrap="square">
            <a:spAutoFit/>
          </a:bodyPr>
          <a:lstStyle/>
          <a:p>
            <a:r>
              <a:rPr lang="en-GB" sz="3600" dirty="0"/>
              <a:t>It was raining heavily, </a:t>
            </a:r>
            <a:r>
              <a:rPr lang="en-GB" sz="3600" dirty="0" smtClean="0"/>
              <a:t>________Tara </a:t>
            </a:r>
            <a:r>
              <a:rPr lang="en-GB" sz="3600" dirty="0"/>
              <a:t>went out to play. </a:t>
            </a:r>
            <a:endParaRPr lang="en-GB" sz="3600" dirty="0" smtClean="0"/>
          </a:p>
          <a:p>
            <a:endParaRPr lang="en-GB" sz="3600" dirty="0"/>
          </a:p>
          <a:p>
            <a:r>
              <a:rPr lang="en-GB" sz="3600" dirty="0"/>
              <a:t>b</a:t>
            </a:r>
            <a:r>
              <a:rPr lang="en-GB" sz="3600" dirty="0" smtClean="0"/>
              <a:t>ut</a:t>
            </a:r>
          </a:p>
          <a:p>
            <a:r>
              <a:rPr lang="en-GB" sz="3600" dirty="0" smtClean="0"/>
              <a:t>if </a:t>
            </a:r>
          </a:p>
          <a:p>
            <a:r>
              <a:rPr lang="en-GB" sz="3600" dirty="0" smtClean="0"/>
              <a:t>or </a:t>
            </a:r>
          </a:p>
          <a:p>
            <a:r>
              <a:rPr lang="en-GB" sz="3600" dirty="0" smtClean="0"/>
              <a:t>that</a:t>
            </a:r>
            <a:endParaRPr lang="en-GB" sz="3600" dirty="0"/>
          </a:p>
        </p:txBody>
      </p:sp>
      <p:sp>
        <p:nvSpPr>
          <p:cNvPr id="3" name="TextBox 2"/>
          <p:cNvSpPr txBox="1"/>
          <p:nvPr/>
        </p:nvSpPr>
        <p:spPr>
          <a:xfrm>
            <a:off x="493295" y="529389"/>
            <a:ext cx="10455441" cy="523220"/>
          </a:xfrm>
          <a:prstGeom prst="rect">
            <a:avLst/>
          </a:prstGeom>
          <a:noFill/>
        </p:spPr>
        <p:txBody>
          <a:bodyPr wrap="square" rtlCol="0">
            <a:spAutoFit/>
          </a:bodyPr>
          <a:lstStyle/>
          <a:p>
            <a:r>
              <a:rPr lang="en-GB" sz="2800" dirty="0" smtClean="0">
                <a:latin typeface="CCW Cursive Writing 22" panose="03050602040000000000" pitchFamily="66" charset="0"/>
              </a:rPr>
              <a:t>Which conjunction would you pick?</a:t>
            </a:r>
            <a:endParaRPr lang="en-GB" dirty="0">
              <a:latin typeface="CCW Cursive Writing 22" panose="03050602040000000000" pitchFamily="66" charset="0"/>
            </a:endParaRPr>
          </a:p>
        </p:txBody>
      </p:sp>
      <p:sp>
        <p:nvSpPr>
          <p:cNvPr id="4" name="TextBox 3"/>
          <p:cNvSpPr txBox="1"/>
          <p:nvPr/>
        </p:nvSpPr>
        <p:spPr>
          <a:xfrm>
            <a:off x="6208295" y="5259384"/>
            <a:ext cx="1720516" cy="646331"/>
          </a:xfrm>
          <a:prstGeom prst="rect">
            <a:avLst/>
          </a:prstGeom>
          <a:noFill/>
        </p:spPr>
        <p:txBody>
          <a:bodyPr wrap="square" rtlCol="0">
            <a:spAutoFit/>
          </a:bodyPr>
          <a:lstStyle/>
          <a:p>
            <a:r>
              <a:rPr lang="en-GB" sz="3600" dirty="0" smtClean="0"/>
              <a:t>but</a:t>
            </a:r>
            <a:endParaRPr lang="en-GB" sz="3600" dirty="0"/>
          </a:p>
        </p:txBody>
      </p:sp>
      <p:sp>
        <p:nvSpPr>
          <p:cNvPr id="5" name="Rectangle 4"/>
          <p:cNvSpPr/>
          <p:nvPr/>
        </p:nvSpPr>
        <p:spPr>
          <a:xfrm>
            <a:off x="5426242" y="5259384"/>
            <a:ext cx="2851484" cy="842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8808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24853" y="517358"/>
            <a:ext cx="11466094" cy="6001643"/>
          </a:xfrm>
          <a:prstGeom prst="rect">
            <a:avLst/>
          </a:prstGeom>
          <a:noFill/>
        </p:spPr>
        <p:txBody>
          <a:bodyPr wrap="square" rtlCol="0">
            <a:spAutoFit/>
          </a:bodyPr>
          <a:lstStyle/>
          <a:p>
            <a:r>
              <a:rPr lang="en-GB" sz="2400" dirty="0" smtClean="0">
                <a:latin typeface="CCW Cursive Writing 22" panose="03050602040000000000" pitchFamily="66" charset="0"/>
              </a:rPr>
              <a:t>Now lets practise the spellings we have learnt this week. Ask a grown up to read out these spellings for you. If you are finding them tricky remember to write them out a few times!</a:t>
            </a: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a:latin typeface="CCW Cursive Writing 22" panose="03050602040000000000" pitchFamily="66" charset="0"/>
              </a:rPr>
              <a:t> </a:t>
            </a:r>
            <a:r>
              <a:rPr lang="en-GB" sz="2400" dirty="0" smtClean="0">
                <a:latin typeface="CCW Cursive Writing 22" panose="03050602040000000000" pitchFamily="66" charset="0"/>
              </a:rPr>
              <a:t>                     </a:t>
            </a:r>
            <a:r>
              <a:rPr lang="en-GB" sz="2400" dirty="0" smtClean="0">
                <a:latin typeface="CCW Cursive Writing 22" panose="03050602040000000000" pitchFamily="66" charset="0"/>
              </a:rPr>
              <a:t>kind</a:t>
            </a:r>
          </a:p>
          <a:p>
            <a:r>
              <a:rPr lang="en-GB" sz="2400" dirty="0" smtClean="0">
                <a:latin typeface="CCW Cursive Writing 22" panose="03050602040000000000" pitchFamily="66" charset="0"/>
              </a:rPr>
              <a:t>                      behind</a:t>
            </a:r>
          </a:p>
          <a:p>
            <a:r>
              <a:rPr lang="en-GB" sz="2400" dirty="0">
                <a:latin typeface="CCW Cursive Writing 22" panose="03050602040000000000" pitchFamily="66" charset="0"/>
              </a:rPr>
              <a:t> </a:t>
            </a:r>
            <a:r>
              <a:rPr lang="en-GB" sz="2400" dirty="0" smtClean="0">
                <a:latin typeface="CCW Cursive Writing 22" panose="03050602040000000000" pitchFamily="66" charset="0"/>
              </a:rPr>
              <a:t>                     world</a:t>
            </a:r>
          </a:p>
          <a:p>
            <a:r>
              <a:rPr lang="en-GB" sz="2400" dirty="0">
                <a:latin typeface="CCW Cursive Writing 22" panose="03050602040000000000" pitchFamily="66" charset="0"/>
              </a:rPr>
              <a:t> </a:t>
            </a:r>
            <a:r>
              <a:rPr lang="en-GB" sz="2400" dirty="0" smtClean="0">
                <a:latin typeface="CCW Cursive Writing 22" panose="03050602040000000000" pitchFamily="66" charset="0"/>
              </a:rPr>
              <a:t>                     mind</a:t>
            </a:r>
          </a:p>
          <a:p>
            <a:r>
              <a:rPr lang="en-GB" sz="2400" dirty="0">
                <a:latin typeface="CCW Cursive Writing 22" panose="03050602040000000000" pitchFamily="66" charset="0"/>
              </a:rPr>
              <a:t> </a:t>
            </a:r>
            <a:r>
              <a:rPr lang="en-GB" sz="2400" dirty="0" smtClean="0">
                <a:latin typeface="CCW Cursive Writing 22" panose="03050602040000000000" pitchFamily="66" charset="0"/>
              </a:rPr>
              <a:t>                     worm</a:t>
            </a:r>
          </a:p>
          <a:p>
            <a:r>
              <a:rPr lang="en-GB" sz="2400" dirty="0">
                <a:latin typeface="CCW Cursive Writing 22" panose="03050602040000000000" pitchFamily="66" charset="0"/>
              </a:rPr>
              <a:t> </a:t>
            </a:r>
            <a:r>
              <a:rPr lang="en-GB" sz="2400" dirty="0" smtClean="0">
                <a:latin typeface="CCW Cursive Writing 22" panose="03050602040000000000" pitchFamily="66" charset="0"/>
              </a:rPr>
              <a:t>                     find</a:t>
            </a:r>
          </a:p>
          <a:p>
            <a:r>
              <a:rPr lang="en-GB" sz="2400" dirty="0">
                <a:latin typeface="CCW Cursive Writing 22" panose="03050602040000000000" pitchFamily="66" charset="0"/>
              </a:rPr>
              <a:t> </a:t>
            </a:r>
            <a:r>
              <a:rPr lang="en-GB" sz="2400" dirty="0" smtClean="0">
                <a:latin typeface="CCW Cursive Writing 22" panose="03050602040000000000" pitchFamily="66" charset="0"/>
              </a:rPr>
              <a:t>                     worst</a:t>
            </a:r>
          </a:p>
          <a:p>
            <a:r>
              <a:rPr lang="en-GB" sz="2400" dirty="0">
                <a:latin typeface="CCW Cursive Writing 22" panose="03050602040000000000" pitchFamily="66" charset="0"/>
              </a:rPr>
              <a:t> </a:t>
            </a:r>
            <a:r>
              <a:rPr lang="en-GB" sz="2400" dirty="0" smtClean="0">
                <a:latin typeface="CCW Cursive Writing 22" panose="03050602040000000000" pitchFamily="66" charset="0"/>
              </a:rPr>
              <a:t>                     worth</a:t>
            </a:r>
          </a:p>
          <a:p>
            <a:r>
              <a:rPr lang="en-GB" sz="2400" dirty="0">
                <a:latin typeface="CCW Cursive Writing 22" panose="03050602040000000000" pitchFamily="66" charset="0"/>
              </a:rPr>
              <a:t> </a:t>
            </a:r>
            <a:r>
              <a:rPr lang="en-GB" sz="2400" dirty="0" smtClean="0">
                <a:latin typeface="CCW Cursive Writing 22" panose="03050602040000000000" pitchFamily="66" charset="0"/>
              </a:rPr>
              <a:t>                     word</a:t>
            </a:r>
          </a:p>
          <a:p>
            <a:r>
              <a:rPr lang="en-GB" sz="2400" dirty="0">
                <a:latin typeface="CCW Cursive Writing 22" panose="03050602040000000000" pitchFamily="66" charset="0"/>
              </a:rPr>
              <a:t> </a:t>
            </a:r>
            <a:r>
              <a:rPr lang="en-GB" sz="2400" dirty="0" smtClean="0">
                <a:latin typeface="CCW Cursive Writing 22" panose="03050602040000000000" pitchFamily="66" charset="0"/>
              </a:rPr>
              <a:t>                     worse</a:t>
            </a:r>
            <a:r>
              <a:rPr lang="en-GB" sz="2400" dirty="0" smtClean="0">
                <a:latin typeface="CCW Cursive Writing 22" panose="03050602040000000000" pitchFamily="66" charset="0"/>
              </a:rPr>
              <a:t>    </a:t>
            </a:r>
            <a:endParaRPr lang="en-GB" sz="2400" dirty="0">
              <a:latin typeface="CCW Cursive Writing 22" panose="03050602040000000000" pitchFamily="66" charset="0"/>
            </a:endParaRPr>
          </a:p>
        </p:txBody>
      </p:sp>
      <p:sp>
        <p:nvSpPr>
          <p:cNvPr id="5" name="Rectangle 4"/>
          <p:cNvSpPr/>
          <p:nvPr/>
        </p:nvSpPr>
        <p:spPr>
          <a:xfrm>
            <a:off x="4307305" y="2550695"/>
            <a:ext cx="2911642" cy="4126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5083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371600" y="4919358"/>
            <a:ext cx="10124745" cy="1938992"/>
          </a:xfrm>
          <a:prstGeom prst="rect">
            <a:avLst/>
          </a:prstGeom>
          <a:noFill/>
        </p:spPr>
        <p:txBody>
          <a:bodyPr wrap="square" rtlCol="0">
            <a:spAutoFit/>
          </a:bodyPr>
          <a:lstStyle/>
          <a:p>
            <a:r>
              <a:rPr lang="en-GB" sz="2400" dirty="0" smtClean="0">
                <a:latin typeface="CCW Cursive Writing 22" panose="03050602040000000000" pitchFamily="66" charset="0"/>
              </a:rPr>
              <a:t>Well done everyone! We hope you have a lovely weekend.</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endParaRPr lang="en-GB" dirty="0">
              <a:latin typeface="CCW Cursive Writing 22" panose="03050602040000000000" pitchFamily="66" charset="0"/>
            </a:endParaRPr>
          </a:p>
        </p:txBody>
      </p:sp>
      <p:pic>
        <p:nvPicPr>
          <p:cNvPr id="8194" name="Picture 2" descr="Reward Stickers - English - Little Lingu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343" y="667836"/>
            <a:ext cx="4945815" cy="327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048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alpha val="12000"/>
          </a:srgbClr>
        </a:solidFill>
        <a:effectLst/>
      </p:bgPr>
    </p:bg>
    <p:spTree>
      <p:nvGrpSpPr>
        <p:cNvPr id="1" name=""/>
        <p:cNvGrpSpPr/>
        <p:nvPr/>
      </p:nvGrpSpPr>
      <p:grpSpPr>
        <a:xfrm>
          <a:off x="0" y="0"/>
          <a:ext cx="0" cy="0"/>
          <a:chOff x="0" y="0"/>
          <a:chExt cx="0" cy="0"/>
        </a:xfrm>
      </p:grpSpPr>
      <p:sp>
        <p:nvSpPr>
          <p:cNvPr id="4" name="TextBox 3"/>
          <p:cNvSpPr txBox="1"/>
          <p:nvPr/>
        </p:nvSpPr>
        <p:spPr>
          <a:xfrm>
            <a:off x="728296" y="151954"/>
            <a:ext cx="10229850" cy="4770537"/>
          </a:xfrm>
          <a:prstGeom prst="rect">
            <a:avLst/>
          </a:prstGeom>
          <a:noFill/>
        </p:spPr>
        <p:txBody>
          <a:bodyPr wrap="square" rtlCol="0">
            <a:spAutoFit/>
          </a:bodyPr>
          <a:lstStyle/>
          <a:p>
            <a:r>
              <a:rPr lang="en-GB" sz="3600" dirty="0" smtClean="0">
                <a:latin typeface="CCW Cursive Writing 22" panose="03050602040000000000" pitchFamily="66" charset="0"/>
              </a:rPr>
              <a:t>Now we will practise this weeks common exception words (CEW).</a:t>
            </a:r>
          </a:p>
          <a:p>
            <a:endParaRPr lang="en-GB" sz="3600" dirty="0">
              <a:latin typeface="CCW Cursive Writing 22" panose="03050602040000000000" pitchFamily="66" charset="0"/>
            </a:endParaRPr>
          </a:p>
          <a:p>
            <a:r>
              <a:rPr lang="en-GB" sz="1600" dirty="0" smtClean="0">
                <a:solidFill>
                  <a:srgbClr val="FF0000"/>
                </a:solidFill>
                <a:latin typeface="CCW Cursive Writing 22" panose="03050602040000000000" pitchFamily="66" charset="0"/>
              </a:rPr>
              <a:t>Reveal the words</a:t>
            </a:r>
          </a:p>
          <a:p>
            <a:r>
              <a:rPr lang="en-GB" sz="1600" dirty="0" smtClean="0">
                <a:solidFill>
                  <a:srgbClr val="FF0000"/>
                </a:solidFill>
                <a:latin typeface="CCW Cursive Writing 22" panose="03050602040000000000" pitchFamily="66" charset="0"/>
              </a:rPr>
              <a:t>one by one. Look/write/check</a:t>
            </a:r>
            <a:r>
              <a:rPr lang="en-GB" sz="1100" dirty="0" smtClean="0">
                <a:solidFill>
                  <a:srgbClr val="FF0000"/>
                </a:solidFill>
                <a:latin typeface="CCW Cursive Writing 22" panose="03050602040000000000" pitchFamily="66" charset="0"/>
              </a:rPr>
              <a:t>.</a:t>
            </a:r>
            <a:r>
              <a:rPr lang="en-GB" sz="3600" dirty="0" smtClean="0">
                <a:solidFill>
                  <a:srgbClr val="FF0000"/>
                </a:solidFill>
                <a:latin typeface="CCW Cursive Writing 22" panose="03050602040000000000" pitchFamily="66" charset="0"/>
              </a:rPr>
              <a:t>  </a:t>
            </a:r>
            <a:r>
              <a:rPr lang="en-GB" sz="3600" dirty="0" smtClean="0">
                <a:solidFill>
                  <a:srgbClr val="FF0000"/>
                </a:solidFill>
                <a:latin typeface="CCW Cursive Writing 22" panose="03050602040000000000" pitchFamily="66" charset="0"/>
              </a:rPr>
              <a:t>  </a:t>
            </a:r>
            <a:r>
              <a:rPr lang="en-GB" sz="3600" dirty="0">
                <a:latin typeface="CCW Cursive Writing 22" panose="03050602040000000000" pitchFamily="66" charset="0"/>
              </a:rPr>
              <a:t>k</a:t>
            </a:r>
            <a:r>
              <a:rPr lang="en-GB" sz="3600" dirty="0" smtClean="0">
                <a:latin typeface="CCW Cursive Writing 22" panose="03050602040000000000" pitchFamily="66" charset="0"/>
              </a:rPr>
              <a:t>ind</a:t>
            </a:r>
          </a:p>
          <a:p>
            <a:r>
              <a:rPr lang="en-GB" sz="3600" dirty="0">
                <a:latin typeface="CCW Cursive Writing 22" panose="03050602040000000000" pitchFamily="66" charset="0"/>
              </a:rPr>
              <a:t> </a:t>
            </a:r>
            <a:r>
              <a:rPr lang="en-GB" sz="3600" dirty="0" smtClean="0">
                <a:latin typeface="CCW Cursive Writing 22" panose="03050602040000000000" pitchFamily="66" charset="0"/>
              </a:rPr>
              <a:t>                  mind</a:t>
            </a:r>
            <a:endParaRPr lang="en-GB" sz="3600" dirty="0" smtClean="0">
              <a:latin typeface="CCW Cursive Writing 22" panose="03050602040000000000" pitchFamily="66" charset="0"/>
            </a:endParaRPr>
          </a:p>
          <a:p>
            <a:r>
              <a:rPr lang="en-GB" sz="3600" dirty="0" smtClean="0">
                <a:latin typeface="CCW Cursive Writing 22" panose="03050602040000000000" pitchFamily="66" charset="0"/>
              </a:rPr>
              <a:t>                   find</a:t>
            </a:r>
          </a:p>
          <a:p>
            <a:r>
              <a:rPr lang="en-GB" sz="3600" dirty="0">
                <a:latin typeface="CCW Cursive Writing 22" panose="03050602040000000000" pitchFamily="66" charset="0"/>
              </a:rPr>
              <a:t> </a:t>
            </a:r>
            <a:r>
              <a:rPr lang="en-GB" sz="3600" dirty="0" smtClean="0">
                <a:latin typeface="CCW Cursive Writing 22" panose="03050602040000000000" pitchFamily="66" charset="0"/>
              </a:rPr>
              <a:t>                  behind</a:t>
            </a:r>
            <a:endParaRPr lang="en-GB" sz="3600" dirty="0">
              <a:latin typeface="CCW Cursive Writing 22" panose="03050602040000000000" pitchFamily="66" charset="0"/>
            </a:endParaRPr>
          </a:p>
        </p:txBody>
      </p:sp>
      <p:sp>
        <p:nvSpPr>
          <p:cNvPr id="5" name="Rectangle 4"/>
          <p:cNvSpPr/>
          <p:nvPr/>
        </p:nvSpPr>
        <p:spPr>
          <a:xfrm>
            <a:off x="6055700" y="1997469"/>
            <a:ext cx="2943225" cy="33242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TextBox 5"/>
          <p:cNvSpPr txBox="1"/>
          <p:nvPr/>
        </p:nvSpPr>
        <p:spPr>
          <a:xfrm>
            <a:off x="610330" y="3887861"/>
            <a:ext cx="3486150" cy="923330"/>
          </a:xfrm>
          <a:prstGeom prst="rect">
            <a:avLst/>
          </a:prstGeom>
          <a:noFill/>
        </p:spPr>
        <p:txBody>
          <a:bodyPr wrap="square" rtlCol="0">
            <a:spAutoFit/>
          </a:bodyPr>
          <a:lstStyle/>
          <a:p>
            <a:r>
              <a:rPr lang="en-GB" dirty="0" smtClean="0">
                <a:latin typeface="CCW Cursive Writing 22" panose="03050602040000000000" pitchFamily="66" charset="0"/>
              </a:rPr>
              <a:t>Well done all of you!!</a:t>
            </a:r>
          </a:p>
          <a:p>
            <a:endParaRPr lang="en-GB" dirty="0">
              <a:latin typeface="CCW Cursive Writing 22" panose="03050602040000000000" pitchFamily="66" charset="0"/>
            </a:endParaRPr>
          </a:p>
        </p:txBody>
      </p:sp>
      <p:sp>
        <p:nvSpPr>
          <p:cNvPr id="2" name="TextBox 1"/>
          <p:cNvSpPr txBox="1"/>
          <p:nvPr/>
        </p:nvSpPr>
        <p:spPr>
          <a:xfrm>
            <a:off x="3684988" y="5468677"/>
            <a:ext cx="7780720" cy="923330"/>
          </a:xfrm>
          <a:prstGeom prst="rect">
            <a:avLst/>
          </a:prstGeom>
          <a:noFill/>
        </p:spPr>
        <p:txBody>
          <a:bodyPr wrap="none" rtlCol="0">
            <a:spAutoFit/>
          </a:bodyPr>
          <a:lstStyle/>
          <a:p>
            <a:r>
              <a:rPr lang="en-GB" dirty="0" smtClean="0"/>
              <a:t>If you already know your Year 2 CEW </a:t>
            </a:r>
            <a:r>
              <a:rPr lang="en-GB" dirty="0"/>
              <a:t>l</a:t>
            </a:r>
            <a:r>
              <a:rPr lang="en-GB" dirty="0" smtClean="0"/>
              <a:t>ook for the Super Spelling Challenge on the</a:t>
            </a:r>
          </a:p>
          <a:p>
            <a:r>
              <a:rPr lang="en-GB" dirty="0"/>
              <a:t>w</a:t>
            </a:r>
            <a:r>
              <a:rPr lang="en-GB" dirty="0" smtClean="0"/>
              <a:t>ebsite  and practise 6 x words a week. We have some fantastic new badges </a:t>
            </a:r>
          </a:p>
          <a:p>
            <a:r>
              <a:rPr lang="en-GB" dirty="0" smtClean="0"/>
              <a:t>for when you come back to school!</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30" y="4922491"/>
            <a:ext cx="2616348" cy="1469516"/>
          </a:xfrm>
          <a:prstGeom prst="rect">
            <a:avLst/>
          </a:prstGeom>
        </p:spPr>
      </p:pic>
    </p:spTree>
    <p:extLst>
      <p:ext uri="{BB962C8B-B14F-4D97-AF65-F5344CB8AC3E}">
        <p14:creationId xmlns:p14="http://schemas.microsoft.com/office/powerpoint/2010/main" val="2405333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000125" y="685800"/>
            <a:ext cx="10125075" cy="1384995"/>
          </a:xfrm>
          <a:prstGeom prst="rect">
            <a:avLst/>
          </a:prstGeom>
          <a:noFill/>
        </p:spPr>
        <p:txBody>
          <a:bodyPr wrap="square" rtlCol="0">
            <a:spAutoFit/>
          </a:bodyPr>
          <a:lstStyle/>
          <a:p>
            <a:r>
              <a:rPr lang="en-GB" sz="2800" dirty="0" smtClean="0">
                <a:latin typeface="CCW Cursive Writing 22" panose="03050602040000000000" pitchFamily="66" charset="0"/>
              </a:rPr>
              <a:t>This week we are going to focus on words </a:t>
            </a:r>
            <a:r>
              <a:rPr lang="en-GB" sz="2800" dirty="0" smtClean="0">
                <a:latin typeface="CCW Cursive Writing 22" panose="03050602040000000000" pitchFamily="66" charset="0"/>
              </a:rPr>
              <a:t>where </a:t>
            </a:r>
            <a:r>
              <a:rPr lang="en-GB" sz="2800" dirty="0" smtClean="0">
                <a:latin typeface="CCW Cursive Writing 22" panose="03050602040000000000" pitchFamily="66" charset="0"/>
              </a:rPr>
              <a:t>the </a:t>
            </a:r>
            <a:r>
              <a:rPr lang="en-GB" sz="2800" dirty="0" smtClean="0">
                <a:solidFill>
                  <a:srgbClr val="FF0000"/>
                </a:solidFill>
                <a:latin typeface="CCW Cursive Writing 22" panose="03050602040000000000" pitchFamily="66" charset="0"/>
              </a:rPr>
              <a:t>‘</a:t>
            </a:r>
            <a:r>
              <a:rPr lang="en-GB" sz="2800" dirty="0" err="1" smtClean="0">
                <a:solidFill>
                  <a:srgbClr val="FF0000"/>
                </a:solidFill>
                <a:latin typeface="CCW Cursive Writing 22" panose="03050602040000000000" pitchFamily="66" charset="0"/>
              </a:rPr>
              <a:t>ur</a:t>
            </a:r>
            <a:r>
              <a:rPr lang="en-GB" sz="2800" dirty="0" smtClean="0">
                <a:solidFill>
                  <a:srgbClr val="FF0000"/>
                </a:solidFill>
                <a:latin typeface="CCW Cursive Writing 22" panose="03050602040000000000" pitchFamily="66" charset="0"/>
              </a:rPr>
              <a:t>’ </a:t>
            </a:r>
            <a:r>
              <a:rPr lang="en-GB" sz="2800" dirty="0" smtClean="0">
                <a:latin typeface="CCW Cursive Writing 22" panose="03050602040000000000" pitchFamily="66" charset="0"/>
              </a:rPr>
              <a:t>sound is </a:t>
            </a:r>
            <a:r>
              <a:rPr lang="en-GB" sz="2800" dirty="0" smtClean="0">
                <a:latin typeface="CCW Cursive Writing 22" panose="03050602040000000000" pitchFamily="66" charset="0"/>
              </a:rPr>
              <a:t>spelt with an </a:t>
            </a:r>
            <a:r>
              <a:rPr lang="en-GB" sz="2800" dirty="0" smtClean="0">
                <a:solidFill>
                  <a:srgbClr val="FF0000"/>
                </a:solidFill>
                <a:latin typeface="CCW Cursive Writing 22" panose="03050602040000000000" pitchFamily="66" charset="0"/>
              </a:rPr>
              <a:t>‘or’.</a:t>
            </a:r>
            <a:endParaRPr lang="en-GB" sz="2800" dirty="0">
              <a:solidFill>
                <a:srgbClr val="FF0000"/>
              </a:solidFill>
              <a:latin typeface="CCW Cursive Writing 22" panose="03050602040000000000" pitchFamily="66" charset="0"/>
            </a:endParaRPr>
          </a:p>
        </p:txBody>
      </p:sp>
      <p:sp>
        <p:nvSpPr>
          <p:cNvPr id="6" name="Rectangle 5"/>
          <p:cNvSpPr/>
          <p:nvPr/>
        </p:nvSpPr>
        <p:spPr>
          <a:xfrm>
            <a:off x="96253" y="1882043"/>
            <a:ext cx="11851105" cy="3494290"/>
          </a:xfrm>
          <a:prstGeom prst="rect">
            <a:avLst/>
          </a:prstGeom>
        </p:spPr>
        <p:txBody>
          <a:bodyPr wrap="square">
            <a:spAutoFit/>
          </a:bodyPr>
          <a:lstStyle/>
          <a:p>
            <a:pPr>
              <a:lnSpc>
                <a:spcPct val="115000"/>
              </a:lnSpc>
              <a:spcAft>
                <a:spcPts val="1000"/>
              </a:spcAft>
            </a:pPr>
            <a:endParaRPr lang="en-GB" dirty="0" smtClean="0">
              <a:latin typeface="CCW Cursive Writing 22" panose="03050602040000000000"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dirty="0" smtClean="0">
                <a:latin typeface="CCW Cursive Writing 22" panose="03050602040000000000" pitchFamily="66" charset="0"/>
                <a:ea typeface="Calibri" panose="020F0502020204030204" pitchFamily="34" charset="0"/>
                <a:cs typeface="Times New Roman" panose="02020603050405020304" pitchFamily="18" charset="0"/>
              </a:rPr>
              <a:t>What do you notice about these words? </a:t>
            </a:r>
            <a:r>
              <a:rPr lang="en-GB" dirty="0" smtClean="0">
                <a:latin typeface="CCW Cursive Writing 22" panose="03050602040000000000" pitchFamily="66" charset="0"/>
                <a:ea typeface="Calibri" panose="020F0502020204030204" pitchFamily="34" charset="0"/>
                <a:cs typeface="Times New Roman" panose="02020603050405020304" pitchFamily="18" charset="0"/>
              </a:rPr>
              <a:t>Where is the ‘</a:t>
            </a:r>
            <a:r>
              <a:rPr lang="en-GB" dirty="0" err="1" smtClean="0">
                <a:latin typeface="CCW Cursive Writing 22" panose="03050602040000000000" pitchFamily="66" charset="0"/>
                <a:ea typeface="Calibri" panose="020F0502020204030204" pitchFamily="34" charset="0"/>
                <a:cs typeface="Times New Roman" panose="02020603050405020304" pitchFamily="18" charset="0"/>
              </a:rPr>
              <a:t>ur</a:t>
            </a:r>
            <a:r>
              <a:rPr lang="en-GB" dirty="0" smtClean="0">
                <a:latin typeface="CCW Cursive Writing 22" panose="03050602040000000000" pitchFamily="66" charset="0"/>
                <a:ea typeface="Calibri" panose="020F0502020204030204" pitchFamily="34" charset="0"/>
                <a:cs typeface="Times New Roman" panose="02020603050405020304" pitchFamily="18" charset="0"/>
              </a:rPr>
              <a:t>’ sound?</a:t>
            </a:r>
            <a:endParaRPr lang="en-GB" dirty="0" smtClean="0">
              <a:latin typeface="CCW Cursive Writing 22" panose="03050602040000000000" pitchFamily="66" charset="0"/>
              <a:ea typeface="Calibri" panose="020F0502020204030204" pitchFamily="34" charset="0"/>
              <a:cs typeface="Times New Roman" panose="02020603050405020304" pitchFamily="18" charset="0"/>
            </a:endParaRPr>
          </a:p>
          <a:p>
            <a:pPr>
              <a:lnSpc>
                <a:spcPct val="115000"/>
              </a:lnSpc>
              <a:spcAft>
                <a:spcPts val="1000"/>
              </a:spcAft>
            </a:pPr>
            <a:endParaRPr lang="en-GB" dirty="0" smtClean="0">
              <a:solidFill>
                <a:srgbClr val="FF0000"/>
              </a:solidFill>
              <a:latin typeface="CCW Cursive Writing 22" panose="03050602040000000000"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sz="2400" dirty="0">
                <a:solidFill>
                  <a:srgbClr val="FF0000"/>
                </a:solidFill>
                <a:latin typeface="CCW Cursive Writing 22" panose="03050602040000000000" pitchFamily="66" charset="0"/>
                <a:ea typeface="Calibri" panose="020F0502020204030204" pitchFamily="34" charset="0"/>
                <a:cs typeface="Times New Roman" panose="02020603050405020304" pitchFamily="18" charset="0"/>
              </a:rPr>
              <a:t>w</a:t>
            </a:r>
            <a:r>
              <a:rPr lang="en-GB" sz="2400" dirty="0" smtClean="0">
                <a:solidFill>
                  <a:srgbClr val="FF0000"/>
                </a:solidFill>
                <a:latin typeface="CCW Cursive Writing 22" panose="03050602040000000000" pitchFamily="66" charset="0"/>
                <a:ea typeface="Calibri" panose="020F0502020204030204" pitchFamily="34" charset="0"/>
                <a:cs typeface="Times New Roman" panose="02020603050405020304" pitchFamily="18" charset="0"/>
              </a:rPr>
              <a:t>ord    work    worm  world   worth  worst   worse</a:t>
            </a:r>
            <a:endParaRPr lang="en-GB" sz="2400" dirty="0" smtClean="0">
              <a:solidFill>
                <a:srgbClr val="FF0000"/>
              </a:solidFill>
              <a:latin typeface="CCW Cursive Writing 22" panose="03050602040000000000" pitchFamily="66" charset="0"/>
              <a:ea typeface="Calibri" panose="020F0502020204030204" pitchFamily="34" charset="0"/>
              <a:cs typeface="Times New Roman" panose="02020603050405020304" pitchFamily="18" charset="0"/>
            </a:endParaRPr>
          </a:p>
          <a:p>
            <a:pPr>
              <a:lnSpc>
                <a:spcPct val="115000"/>
              </a:lnSpc>
              <a:spcAft>
                <a:spcPts val="1000"/>
              </a:spcAft>
            </a:pPr>
            <a:endParaRPr lang="en-GB" dirty="0" smtClean="0">
              <a:latin typeface="CCW Cursive Writing 22" panose="03050602040000000000"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dirty="0" smtClean="0">
                <a:latin typeface="CCW Cursive Writing 22" panose="03050602040000000000" pitchFamily="66" charset="0"/>
                <a:ea typeface="Calibri" panose="020F0502020204030204" pitchFamily="34" charset="0"/>
                <a:cs typeface="Times New Roman" panose="02020603050405020304" pitchFamily="18" charset="0"/>
              </a:rPr>
              <a:t>That’s right! </a:t>
            </a:r>
            <a:r>
              <a:rPr lang="en-GB" dirty="0" smtClean="0">
                <a:latin typeface="CCW Cursive Writing 22" panose="03050602040000000000" pitchFamily="66" charset="0"/>
                <a:ea typeface="Calibri" panose="020F0502020204030204" pitchFamily="34" charset="0"/>
                <a:cs typeface="Times New Roman" panose="02020603050405020304" pitchFamily="18" charset="0"/>
              </a:rPr>
              <a:t>Did </a:t>
            </a:r>
            <a:r>
              <a:rPr lang="en-GB" dirty="0" smtClean="0">
                <a:latin typeface="CCW Cursive Writing 22" panose="03050602040000000000" pitchFamily="66" charset="0"/>
                <a:ea typeface="Calibri" panose="020F0502020204030204" pitchFamily="34" charset="0"/>
                <a:cs typeface="Times New Roman" panose="02020603050405020304" pitchFamily="18" charset="0"/>
              </a:rPr>
              <a:t>you notice the </a:t>
            </a:r>
            <a:r>
              <a:rPr lang="en-GB" dirty="0" err="1" smtClean="0">
                <a:solidFill>
                  <a:srgbClr val="FF0000"/>
                </a:solidFill>
                <a:latin typeface="CCW Cursive Writing 22" panose="03050602040000000000" pitchFamily="66" charset="0"/>
                <a:ea typeface="Calibri" panose="020F0502020204030204" pitchFamily="34" charset="0"/>
                <a:cs typeface="Times New Roman" panose="02020603050405020304" pitchFamily="18" charset="0"/>
              </a:rPr>
              <a:t>ur</a:t>
            </a:r>
            <a:r>
              <a:rPr lang="en-GB" dirty="0" smtClean="0">
                <a:latin typeface="CCW Cursive Writing 22" panose="03050602040000000000" pitchFamily="66" charset="0"/>
                <a:ea typeface="Calibri" panose="020F0502020204030204" pitchFamily="34" charset="0"/>
                <a:cs typeface="Times New Roman" panose="02020603050405020304" pitchFamily="18" charset="0"/>
              </a:rPr>
              <a:t> </a:t>
            </a:r>
            <a:r>
              <a:rPr lang="en-GB" dirty="0" smtClean="0">
                <a:latin typeface="CCW Cursive Writing 22" panose="03050602040000000000" pitchFamily="66" charset="0"/>
                <a:ea typeface="Calibri" panose="020F0502020204030204" pitchFamily="34" charset="0"/>
                <a:cs typeface="Times New Roman" panose="02020603050405020304" pitchFamily="18" charset="0"/>
              </a:rPr>
              <a:t>sound is spelt with an </a:t>
            </a:r>
            <a:r>
              <a:rPr lang="en-GB" dirty="0" smtClean="0">
                <a:solidFill>
                  <a:srgbClr val="FF0000"/>
                </a:solidFill>
                <a:latin typeface="CCW Cursive Writing 22" panose="03050602040000000000" pitchFamily="66" charset="0"/>
                <a:ea typeface="Calibri" panose="020F0502020204030204" pitchFamily="34" charset="0"/>
                <a:cs typeface="Times New Roman" panose="02020603050405020304" pitchFamily="18" charset="0"/>
              </a:rPr>
              <a:t>or</a:t>
            </a:r>
            <a:r>
              <a:rPr lang="en-GB" dirty="0" smtClean="0">
                <a:latin typeface="CCW Cursive Writing 22" panose="03050602040000000000" pitchFamily="66" charset="0"/>
                <a:ea typeface="Calibri" panose="020F0502020204030204" pitchFamily="34" charset="0"/>
                <a:cs typeface="Times New Roman" panose="02020603050405020304" pitchFamily="18" charset="0"/>
              </a:rPr>
              <a:t> </a:t>
            </a:r>
            <a:r>
              <a:rPr lang="en-GB" dirty="0" smtClean="0">
                <a:latin typeface="CCW Cursive Writing 22" panose="03050602040000000000" pitchFamily="66" charset="0"/>
                <a:ea typeface="Calibri" panose="020F0502020204030204" pitchFamily="34" charset="0"/>
                <a:cs typeface="Times New Roman" panose="02020603050405020304" pitchFamily="18" charset="0"/>
              </a:rPr>
              <a:t>after a </a:t>
            </a:r>
            <a:r>
              <a:rPr lang="en-GB" dirty="0" smtClean="0">
                <a:latin typeface="CCW Cursive Writing 22" panose="03050602040000000000" pitchFamily="66" charset="0"/>
                <a:ea typeface="Calibri" panose="020F0502020204030204" pitchFamily="34" charset="0"/>
                <a:cs typeface="Times New Roman" panose="02020603050405020304" pitchFamily="18" charset="0"/>
              </a:rPr>
              <a:t>w?</a:t>
            </a:r>
            <a:endParaRPr lang="en-GB" dirty="0">
              <a:latin typeface="CCW Cursive Writing 22" panose="03050602040000000000" pitchFamily="66" charset="0"/>
              <a:ea typeface="Calibri" panose="020F0502020204030204" pitchFamily="34" charset="0"/>
              <a:cs typeface="Times New Roman" panose="02020603050405020304" pitchFamily="18" charset="0"/>
            </a:endParaRPr>
          </a:p>
        </p:txBody>
      </p:sp>
      <p:sp>
        <p:nvSpPr>
          <p:cNvPr id="8" name="Rectangle 7"/>
          <p:cNvSpPr/>
          <p:nvPr/>
        </p:nvSpPr>
        <p:spPr>
          <a:xfrm>
            <a:off x="347758" y="4349881"/>
            <a:ext cx="10255623" cy="1111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5914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37674" y="1010653"/>
            <a:ext cx="9480884" cy="2062103"/>
          </a:xfrm>
          <a:prstGeom prst="rect">
            <a:avLst/>
          </a:prstGeom>
          <a:noFill/>
        </p:spPr>
        <p:txBody>
          <a:bodyPr wrap="square" rtlCol="0">
            <a:spAutoFit/>
          </a:bodyPr>
          <a:lstStyle/>
          <a:p>
            <a:r>
              <a:rPr lang="en-GB" sz="3200" dirty="0" smtClean="0">
                <a:latin typeface="CCW Cursive Writing 22" panose="03050602040000000000" pitchFamily="66" charset="0"/>
              </a:rPr>
              <a:t>Now lets practise writing some of  those words!</a:t>
            </a:r>
          </a:p>
          <a:p>
            <a:endParaRPr lang="en-GB" sz="3200" dirty="0">
              <a:latin typeface="CCW Cursive Writing 22" panose="03050602040000000000" pitchFamily="66" charset="0"/>
            </a:endParaRPr>
          </a:p>
          <a:p>
            <a:endParaRPr lang="en-GB" sz="3200" dirty="0" smtClean="0">
              <a:latin typeface="CCW Cursive Writing 22" panose="03050602040000000000" pitchFamily="66" charset="0"/>
            </a:endParaRPr>
          </a:p>
        </p:txBody>
      </p:sp>
      <p:pic>
        <p:nvPicPr>
          <p:cNvPr id="1026" name="Picture 2" descr="A Woman Found a Live Worm in Her Food and Posted a Video. The Restaurant's  Reaction Made Things Even Worse | Inc.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72756"/>
            <a:ext cx="3729789" cy="20980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Microsoft Word? - Computer Business 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4881" y="179270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rld Pictures, Images, Stock Photos | Depositphot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9789" y="2334126"/>
            <a:ext cx="2002292" cy="21764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th Homework Help - FamilyEduc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9789" y="5006079"/>
            <a:ext cx="2483771" cy="1655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9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29515" y="149311"/>
            <a:ext cx="9989284" cy="7663636"/>
          </a:xfrm>
          <a:prstGeom prst="rect">
            <a:avLst/>
          </a:prstGeom>
          <a:noFill/>
        </p:spPr>
        <p:txBody>
          <a:bodyPr wrap="square" rtlCol="0">
            <a:spAutoFit/>
          </a:bodyPr>
          <a:lstStyle/>
          <a:p>
            <a:r>
              <a:rPr lang="en-GB" sz="2400" b="1" dirty="0" smtClean="0">
                <a:latin typeface="CCW Cursive Writing 22" panose="03050602040000000000" pitchFamily="66" charset="0"/>
              </a:rPr>
              <a:t>Now put the correct word in these sentences. Try to spell them on your own.</a:t>
            </a:r>
            <a:endParaRPr lang="en-GB" sz="2400" b="1" dirty="0" smtClean="0">
              <a:latin typeface="CCW Cursive Writing 22" panose="03050602040000000000" pitchFamily="66" charset="0"/>
            </a:endParaRPr>
          </a:p>
          <a:p>
            <a:endParaRPr lang="en-GB" dirty="0">
              <a:latin typeface="CCW Cursive Writing 22" panose="03050602040000000000" pitchFamily="66" charset="0"/>
            </a:endParaRPr>
          </a:p>
          <a:p>
            <a:r>
              <a:rPr lang="en-GB" sz="2400" dirty="0" smtClean="0">
                <a:latin typeface="CCW Cursive Writing 22" panose="03050602040000000000" pitchFamily="66" charset="0"/>
              </a:rPr>
              <a:t>The </a:t>
            </a:r>
            <a:r>
              <a:rPr lang="en-GB" sz="2400" dirty="0" smtClean="0">
                <a:latin typeface="CCW Cursive Writing 22" panose="03050602040000000000" pitchFamily="66" charset="0"/>
              </a:rPr>
              <a:t>________________wriggled quickly in the soil.</a:t>
            </a:r>
          </a:p>
          <a:p>
            <a:endParaRPr lang="en-GB" sz="2400" dirty="0">
              <a:latin typeface="CCW Cursive Writing 22" panose="03050602040000000000" pitchFamily="66" charset="0"/>
            </a:endParaRPr>
          </a:p>
          <a:p>
            <a:endParaRPr lang="en-GB" sz="2400" dirty="0">
              <a:latin typeface="CCW Cursive Writing 22" panose="03050602040000000000" pitchFamily="66" charset="0"/>
            </a:endParaRPr>
          </a:p>
          <a:p>
            <a:r>
              <a:rPr lang="en-GB" sz="2400" dirty="0" smtClean="0">
                <a:latin typeface="CCW Cursive Writing 22" panose="03050602040000000000" pitchFamily="66" charset="0"/>
              </a:rPr>
              <a:t>Please get on with your _______________ quietly.</a:t>
            </a: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Can you say </a:t>
            </a:r>
            <a:r>
              <a:rPr lang="en-GB" sz="2400" dirty="0" err="1" smtClean="0">
                <a:latin typeface="CCW Cursive Writing 22" panose="03050602040000000000" pitchFamily="66" charset="0"/>
              </a:rPr>
              <a:t>that____________________again</a:t>
            </a:r>
            <a:r>
              <a:rPr lang="en-GB" sz="2400" dirty="0" smtClean="0">
                <a:latin typeface="CCW Cursive Writing 22" panose="03050602040000000000" pitchFamily="66" charset="0"/>
              </a:rPr>
              <a:t>?</a:t>
            </a:r>
          </a:p>
          <a:p>
            <a:endParaRPr lang="en-GB" sz="2000" dirty="0">
              <a:latin typeface="CCW Cursive Writing 22" panose="03050602040000000000" pitchFamily="66" charset="0"/>
            </a:endParaRPr>
          </a:p>
          <a:p>
            <a:endParaRPr lang="en-GB" sz="1600" b="1" dirty="0" smtClean="0">
              <a:latin typeface="CCW Cursive Writing 22" panose="03050602040000000000" pitchFamily="66" charset="0"/>
            </a:endParaRPr>
          </a:p>
          <a:p>
            <a:r>
              <a:rPr lang="en-GB" sz="2400" dirty="0" smtClean="0">
                <a:latin typeface="CCW Cursive Writing 22" panose="03050602040000000000" pitchFamily="66" charset="0"/>
              </a:rPr>
              <a:t>Our _____________________ is a wonderful place to live.</a:t>
            </a:r>
            <a:endParaRPr lang="en-GB" sz="2400" dirty="0" smtClean="0">
              <a:latin typeface="CCW Cursive Writing 22" panose="03050602040000000000" pitchFamily="66" charset="0"/>
            </a:endParaRPr>
          </a:p>
          <a:p>
            <a:endParaRPr lang="en-GB" sz="3200" b="1" dirty="0" smtClean="0">
              <a:latin typeface="CCW Cursive Writing 22" panose="03050602040000000000" pitchFamily="66" charset="0"/>
            </a:endParaRPr>
          </a:p>
          <a:p>
            <a:endParaRPr lang="en-GB" sz="3200" b="1" dirty="0">
              <a:latin typeface="CCW Cursive Writing 22" panose="03050602040000000000" pitchFamily="66" charset="0"/>
            </a:endParaRPr>
          </a:p>
          <a:p>
            <a:r>
              <a:rPr lang="en-GB" sz="3200" b="1" dirty="0" smtClean="0">
                <a:latin typeface="CCW Cursive Writing 22" panose="03050602040000000000" pitchFamily="66" charset="0"/>
              </a:rPr>
              <a:t>Well </a:t>
            </a:r>
            <a:r>
              <a:rPr lang="en-GB" sz="3200" b="1" dirty="0" smtClean="0">
                <a:latin typeface="CCW Cursive Writing 22" panose="03050602040000000000" pitchFamily="66" charset="0"/>
              </a:rPr>
              <a:t>done everyone!  </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p:txBody>
      </p:sp>
      <p:sp>
        <p:nvSpPr>
          <p:cNvPr id="4" name="AutoShape 4" descr="Fall-tree - Autumn Clipart PNG Image | Transparent PNG Free Download on  SeekPNG"/>
          <p:cNvSpPr>
            <a:spLocks noChangeAspect="1" noChangeArrowheads="1"/>
          </p:cNvSpPr>
          <p:nvPr/>
        </p:nvSpPr>
        <p:spPr bwMode="auto">
          <a:xfrm>
            <a:off x="63500" y="-136525"/>
            <a:ext cx="1847850"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Horn clipart beep, Horn beep Transparent FREE for download on  WebStockReview 2021"/>
          <p:cNvSpPr>
            <a:spLocks noChangeAspect="1" noChangeArrowheads="1"/>
          </p:cNvSpPr>
          <p:nvPr/>
        </p:nvSpPr>
        <p:spPr bwMode="auto">
          <a:xfrm>
            <a:off x="63500" y="-136525"/>
            <a:ext cx="1800225" cy="1876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2" descr="Horn clipart beep, Horn beep Transparent FREE for download on  WebStockReview 2021"/>
          <p:cNvSpPr>
            <a:spLocks noChangeAspect="1" noChangeArrowheads="1"/>
          </p:cNvSpPr>
          <p:nvPr/>
        </p:nvSpPr>
        <p:spPr bwMode="auto">
          <a:xfrm>
            <a:off x="215900" y="15875"/>
            <a:ext cx="1800225" cy="1876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90053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38126" y="171450"/>
            <a:ext cx="3975100" cy="6124754"/>
          </a:xfrm>
          <a:prstGeom prst="rect">
            <a:avLst/>
          </a:prstGeom>
          <a:noFill/>
        </p:spPr>
        <p:txBody>
          <a:bodyPr wrap="square" rtlCol="0">
            <a:spAutoFit/>
          </a:bodyPr>
          <a:lstStyle/>
          <a:p>
            <a:r>
              <a:rPr lang="en-GB" sz="4000" dirty="0" smtClean="0">
                <a:latin typeface="CCW Cursive Writing 22" panose="03050602040000000000" pitchFamily="66" charset="0"/>
              </a:rPr>
              <a:t>ABC . ! ?</a:t>
            </a:r>
          </a:p>
          <a:p>
            <a:endParaRPr lang="en-GB" sz="4000" dirty="0" smtClean="0">
              <a:latin typeface="CCW Cursive Writing 22" panose="03050602040000000000" pitchFamily="66" charset="0"/>
            </a:endParaRPr>
          </a:p>
          <a:p>
            <a:r>
              <a:rPr lang="en-GB" sz="2400" dirty="0" smtClean="0">
                <a:latin typeface="CCW Cursive Writing 22" panose="03050602040000000000" pitchFamily="66" charset="0"/>
              </a:rPr>
              <a:t>Now make </a:t>
            </a:r>
          </a:p>
          <a:p>
            <a:r>
              <a:rPr lang="en-GB" sz="2400" dirty="0" smtClean="0">
                <a:latin typeface="CCW Cursive Writing 22" panose="03050602040000000000" pitchFamily="66" charset="0"/>
              </a:rPr>
              <a:t>Up your own </a:t>
            </a:r>
            <a:r>
              <a:rPr lang="en-GB" sz="2400" dirty="0" smtClean="0">
                <a:solidFill>
                  <a:srgbClr val="FF0000"/>
                </a:solidFill>
                <a:latin typeface="CCW Cursive Writing 22" panose="03050602040000000000" pitchFamily="66" charset="0"/>
              </a:rPr>
              <a:t>question</a:t>
            </a:r>
            <a:r>
              <a:rPr lang="en-GB" sz="2400" dirty="0" smtClean="0">
                <a:latin typeface="CCW Cursive Writing 22" panose="03050602040000000000" pitchFamily="66" charset="0"/>
              </a:rPr>
              <a:t> using the picture!</a:t>
            </a:r>
            <a:endParaRPr lang="en-GB" sz="2400" dirty="0" smtClean="0">
              <a:latin typeface="CCW Cursive Writing 22" panose="03050602040000000000" pitchFamily="66" charset="0"/>
            </a:endParaRPr>
          </a:p>
          <a:p>
            <a:endParaRPr lang="en-GB" sz="2400" dirty="0">
              <a:latin typeface="CCW Cursive Writing 22" panose="03050602040000000000" pitchFamily="66" charset="0"/>
            </a:endParaRPr>
          </a:p>
          <a:p>
            <a:endParaRPr lang="en-GB" sz="2400" dirty="0" smtClean="0">
              <a:latin typeface="CCW Cursive Writing 22" panose="03050602040000000000" pitchFamily="66" charset="0"/>
            </a:endParaRPr>
          </a:p>
          <a:p>
            <a:r>
              <a:rPr lang="en-GB" sz="2400" dirty="0" smtClean="0">
                <a:latin typeface="CCW Cursive Writing 22" panose="03050602040000000000" pitchFamily="66" charset="0"/>
              </a:rPr>
              <a:t>That’s all for today. Well done!!</a:t>
            </a:r>
          </a:p>
          <a:p>
            <a:endParaRPr lang="en-GB" sz="3600" dirty="0" smtClean="0">
              <a:latin typeface="CCW Cursive Writing 22" panose="03050602040000000000" pitchFamily="66" charset="0"/>
            </a:endParaRPr>
          </a:p>
          <a:p>
            <a:endParaRPr lang="en-GB" sz="3200" dirty="0">
              <a:latin typeface="CCW Cursive Writing 22" panose="03050602040000000000" pitchFamily="66" charset="0"/>
            </a:endParaRPr>
          </a:p>
          <a:p>
            <a:endParaRPr lang="en-GB" sz="2800" dirty="0">
              <a:latin typeface="CCW Cursive Writing 22" panose="03050602040000000000" pitchFamily="66" charset="0"/>
            </a:endParaRPr>
          </a:p>
        </p:txBody>
      </p:sp>
      <p:pic>
        <p:nvPicPr>
          <p:cNvPr id="2050" name="Picture 2" descr="Where Do Worms Go in Winter? | Wonderopo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459" y="1259307"/>
            <a:ext cx="6283355" cy="419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565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13694" y="1001155"/>
            <a:ext cx="10801350" cy="5262979"/>
          </a:xfrm>
          <a:prstGeom prst="rect">
            <a:avLst/>
          </a:prstGeom>
          <a:noFill/>
        </p:spPr>
        <p:txBody>
          <a:bodyPr wrap="square" rtlCol="0">
            <a:spAutoFit/>
          </a:bodyPr>
          <a:lstStyle/>
          <a:p>
            <a:r>
              <a:rPr lang="en-GB" sz="3600" dirty="0" smtClean="0">
                <a:latin typeface="CCW Cursive Writing 22" panose="03050602040000000000" pitchFamily="66" charset="0"/>
              </a:rPr>
              <a:t>Tuesday </a:t>
            </a:r>
            <a:r>
              <a:rPr lang="en-GB" sz="3600" dirty="0" smtClean="0">
                <a:latin typeface="CCW Cursive Writing 22" panose="03050602040000000000" pitchFamily="66" charset="0"/>
              </a:rPr>
              <a:t>2</a:t>
            </a:r>
            <a:r>
              <a:rPr lang="en-GB" sz="3600" baseline="30000" dirty="0" smtClean="0">
                <a:latin typeface="CCW Cursive Writing 22" panose="03050602040000000000" pitchFamily="66" charset="0"/>
              </a:rPr>
              <a:t>nd</a:t>
            </a:r>
            <a:r>
              <a:rPr lang="en-GB" sz="3600" dirty="0" smtClean="0">
                <a:latin typeface="CCW Cursive Writing 22" panose="03050602040000000000" pitchFamily="66" charset="0"/>
              </a:rPr>
              <a:t> February</a:t>
            </a:r>
          </a:p>
          <a:p>
            <a:endParaRPr lang="en-GB" sz="3600" dirty="0">
              <a:latin typeface="CCW Cursive Writing 22" panose="03050602040000000000" pitchFamily="66" charset="0"/>
            </a:endParaRPr>
          </a:p>
          <a:p>
            <a:r>
              <a:rPr lang="en-GB" sz="2400" dirty="0" smtClean="0">
                <a:latin typeface="CCW Cursive Writing 22" panose="03050602040000000000" pitchFamily="66" charset="0"/>
              </a:rPr>
              <a:t>Hello everyone! </a:t>
            </a:r>
            <a:r>
              <a:rPr lang="en-GB" sz="2400" dirty="0" smtClean="0">
                <a:latin typeface="CCW Cursive Writing 22" panose="03050602040000000000" pitchFamily="66" charset="0"/>
              </a:rPr>
              <a:t>Let’s think about conjunctions again. Try to use </a:t>
            </a:r>
            <a:r>
              <a:rPr lang="en-GB" sz="2400" dirty="0" smtClean="0">
                <a:solidFill>
                  <a:srgbClr val="FF0000"/>
                </a:solidFill>
                <a:latin typeface="CCW Cursive Writing 22" panose="03050602040000000000" pitchFamily="66" charset="0"/>
              </a:rPr>
              <a:t>or </a:t>
            </a:r>
            <a:r>
              <a:rPr lang="en-GB" sz="2400" dirty="0" smtClean="0">
                <a:latin typeface="CCW Cursive Writing 22" panose="03050602040000000000" pitchFamily="66" charset="0"/>
              </a:rPr>
              <a:t>to join two ideas together.</a:t>
            </a:r>
          </a:p>
          <a:p>
            <a:endParaRPr lang="en-GB" sz="2400" dirty="0" smtClean="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I can choose chocolate or …………………………</a:t>
            </a:r>
          </a:p>
          <a:p>
            <a:endParaRPr lang="en-GB" sz="2400" dirty="0">
              <a:solidFill>
                <a:srgbClr val="FF0000"/>
              </a:solidFill>
              <a:latin typeface="CCW Cursive Writing 22" panose="03050602040000000000" pitchFamily="66" charset="0"/>
            </a:endParaRPr>
          </a:p>
          <a:p>
            <a:endParaRPr lang="en-GB" sz="2400" dirty="0" smtClean="0">
              <a:solidFill>
                <a:srgbClr val="FF0000"/>
              </a:solidFill>
              <a:latin typeface="CCW Cursive Writing 22" panose="03050602040000000000" pitchFamily="66" charset="0"/>
            </a:endParaRPr>
          </a:p>
          <a:p>
            <a:r>
              <a:rPr lang="en-GB" sz="2400" dirty="0" smtClean="0">
                <a:latin typeface="CCW Cursive Writing 22" panose="03050602040000000000" pitchFamily="66" charset="0"/>
              </a:rPr>
              <a:t>Now try to use </a:t>
            </a:r>
            <a:r>
              <a:rPr lang="en-GB" sz="2400" dirty="0" smtClean="0">
                <a:solidFill>
                  <a:srgbClr val="FF0000"/>
                </a:solidFill>
                <a:latin typeface="CCW Cursive Writing 22" panose="03050602040000000000" pitchFamily="66" charset="0"/>
              </a:rPr>
              <a:t>if </a:t>
            </a:r>
            <a:r>
              <a:rPr lang="en-GB" sz="2400" dirty="0" smtClean="0">
                <a:latin typeface="CCW Cursive Writing 22" panose="03050602040000000000" pitchFamily="66" charset="0"/>
              </a:rPr>
              <a:t>to join two ideas together.</a:t>
            </a:r>
          </a:p>
          <a:p>
            <a:endParaRPr lang="en-GB" sz="2400" dirty="0">
              <a:latin typeface="CCW Cursive Writing 22" panose="03050602040000000000" pitchFamily="66" charset="0"/>
            </a:endParaRPr>
          </a:p>
          <a:p>
            <a:endParaRPr lang="en-GB" sz="2400" dirty="0" smtClean="0">
              <a:solidFill>
                <a:srgbClr val="FF0000"/>
              </a:solidFill>
              <a:latin typeface="CCW Cursive Writing 22" panose="03050602040000000000" pitchFamily="66" charset="0"/>
            </a:endParaRPr>
          </a:p>
          <a:p>
            <a:r>
              <a:rPr lang="en-GB" sz="2400" dirty="0" smtClean="0">
                <a:solidFill>
                  <a:srgbClr val="FF0000"/>
                </a:solidFill>
                <a:latin typeface="CCW Cursive Writing 22" panose="03050602040000000000" pitchFamily="66" charset="0"/>
              </a:rPr>
              <a:t>I can choose chocolate if </a:t>
            </a:r>
            <a:r>
              <a:rPr lang="en-GB" sz="2400" dirty="0" smtClean="0">
                <a:latin typeface="CCW Cursive Writing 22" panose="03050602040000000000" pitchFamily="66" charset="0"/>
              </a:rPr>
              <a:t>……………..</a:t>
            </a:r>
            <a:endParaRPr lang="en-GB" sz="2400" dirty="0">
              <a:latin typeface="CCW Cursive Writing 22" panose="03050602040000000000" pitchFamily="66" charset="0"/>
            </a:endParaRPr>
          </a:p>
        </p:txBody>
      </p:sp>
      <p:pic>
        <p:nvPicPr>
          <p:cNvPr id="3" name="Picture 4" descr="It's spring, but the Russian streets are alive with snowmen - Russia Beyo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0586" y="283257"/>
            <a:ext cx="2208339" cy="124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24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661737" y="1058779"/>
            <a:ext cx="10311063" cy="4862870"/>
          </a:xfrm>
          <a:prstGeom prst="rect">
            <a:avLst/>
          </a:prstGeom>
          <a:noFill/>
        </p:spPr>
        <p:txBody>
          <a:bodyPr wrap="square" rtlCol="0">
            <a:spAutoFit/>
          </a:bodyPr>
          <a:lstStyle/>
          <a:p>
            <a:r>
              <a:rPr lang="en-GB" sz="3200" dirty="0" smtClean="0">
                <a:latin typeface="CCW Cursive Writing 22" panose="03050602040000000000" pitchFamily="66" charset="0"/>
              </a:rPr>
              <a:t>These were my ideas!</a:t>
            </a:r>
          </a:p>
          <a:p>
            <a:endParaRPr lang="en-GB" dirty="0">
              <a:latin typeface="CCW Cursive Writing 22" panose="03050602040000000000" pitchFamily="66" charset="0"/>
            </a:endParaRPr>
          </a:p>
          <a:p>
            <a:endParaRPr lang="en-GB" dirty="0" smtClean="0">
              <a:latin typeface="CCW Cursive Writing 22" panose="03050602040000000000" pitchFamily="66" charset="0"/>
            </a:endParaRPr>
          </a:p>
          <a:p>
            <a:endParaRPr lang="en-GB" dirty="0">
              <a:latin typeface="CCW Cursive Writing 22" panose="03050602040000000000" pitchFamily="66" charset="0"/>
            </a:endParaRPr>
          </a:p>
          <a:p>
            <a:r>
              <a:rPr lang="en-GB" sz="2800" dirty="0" smtClean="0">
                <a:latin typeface="CCW Cursive Writing 22" panose="03050602040000000000" pitchFamily="66" charset="0"/>
              </a:rPr>
              <a:t>I can choose chocolate </a:t>
            </a:r>
            <a:r>
              <a:rPr lang="en-GB" sz="2800" dirty="0" smtClean="0">
                <a:solidFill>
                  <a:srgbClr val="FF0000"/>
                </a:solidFill>
                <a:latin typeface="CCW Cursive Writing 22" panose="03050602040000000000" pitchFamily="66" charset="0"/>
              </a:rPr>
              <a:t>or</a:t>
            </a:r>
            <a:r>
              <a:rPr lang="en-GB" sz="2800" dirty="0" smtClean="0">
                <a:latin typeface="CCW Cursive Writing 22" panose="03050602040000000000" pitchFamily="66" charset="0"/>
              </a:rPr>
              <a:t> I can choose a lollipop at the shops today.</a:t>
            </a:r>
          </a:p>
          <a:p>
            <a:endParaRPr lang="en-GB" sz="2800" dirty="0">
              <a:latin typeface="CCW Cursive Writing 22" panose="03050602040000000000" pitchFamily="66" charset="0"/>
            </a:endParaRPr>
          </a:p>
          <a:p>
            <a:endParaRPr lang="en-GB" sz="2800" dirty="0" smtClean="0">
              <a:latin typeface="CCW Cursive Writing 22" panose="03050602040000000000" pitchFamily="66" charset="0"/>
            </a:endParaRPr>
          </a:p>
          <a:p>
            <a:endParaRPr lang="en-GB" sz="2800" dirty="0">
              <a:latin typeface="CCW Cursive Writing 22" panose="03050602040000000000" pitchFamily="66" charset="0"/>
            </a:endParaRPr>
          </a:p>
          <a:p>
            <a:r>
              <a:rPr lang="en-GB" sz="2800" dirty="0" smtClean="0">
                <a:latin typeface="CCW Cursive Writing 22" panose="03050602040000000000" pitchFamily="66" charset="0"/>
              </a:rPr>
              <a:t>I can have chocolate </a:t>
            </a:r>
            <a:r>
              <a:rPr lang="en-GB" sz="2800" dirty="0" smtClean="0">
                <a:solidFill>
                  <a:srgbClr val="FF0000"/>
                </a:solidFill>
                <a:latin typeface="CCW Cursive Writing 22" panose="03050602040000000000" pitchFamily="66" charset="0"/>
              </a:rPr>
              <a:t>if</a:t>
            </a:r>
            <a:r>
              <a:rPr lang="en-GB" sz="2800" dirty="0" smtClean="0">
                <a:latin typeface="CCW Cursive Writing 22" panose="03050602040000000000" pitchFamily="66" charset="0"/>
              </a:rPr>
              <a:t> I have worked hard all day.</a:t>
            </a:r>
            <a:endParaRPr lang="en-GB" sz="2800" dirty="0">
              <a:latin typeface="CCW Cursive Writing 22" panose="03050602040000000000" pitchFamily="66" charset="0"/>
            </a:endParaRPr>
          </a:p>
        </p:txBody>
      </p:sp>
      <p:pic>
        <p:nvPicPr>
          <p:cNvPr id="3076" name="Picture 4" descr="20 Things You Never Knew About Chocolate | Mental Flo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1494" y="110184"/>
            <a:ext cx="2851486" cy="189718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0.gstatic.com/images?q=tbn:ANd9GcThn5ZwOXV1G9ZmkcOdIEa2u9_rMjbG_ACEoxTujOde_ddSxGuPxgzAj4zdl3QdQVJHiNLAwrkl&amp;usqp=C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2730" y="3623594"/>
            <a:ext cx="200025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43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TotalTime>
  <Words>920</Words>
  <Application>Microsoft Office PowerPoint</Application>
  <PresentationFormat>Widescreen</PresentationFormat>
  <Paragraphs>223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CCW Cursive Writing 22</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Perryfields Infant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Etheridge</dc:creator>
  <cp:lastModifiedBy>Elizabeth Etheridge</cp:lastModifiedBy>
  <cp:revision>60</cp:revision>
  <dcterms:created xsi:type="dcterms:W3CDTF">2021-01-02T12:02:29Z</dcterms:created>
  <dcterms:modified xsi:type="dcterms:W3CDTF">2021-01-26T14:58:21Z</dcterms:modified>
</cp:coreProperties>
</file>