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59" r:id="rId5"/>
    <p:sldId id="278" r:id="rId6"/>
    <p:sldId id="260" r:id="rId7"/>
    <p:sldId id="261" r:id="rId8"/>
    <p:sldId id="262" r:id="rId9"/>
    <p:sldId id="263" r:id="rId10"/>
    <p:sldId id="280" r:id="rId11"/>
    <p:sldId id="284" r:id="rId12"/>
    <p:sldId id="281" r:id="rId13"/>
    <p:sldId id="268" r:id="rId14"/>
    <p:sldId id="277" r:id="rId15"/>
    <p:sldId id="267" r:id="rId16"/>
    <p:sldId id="270" r:id="rId17"/>
    <p:sldId id="272" r:id="rId18"/>
    <p:sldId id="269" r:id="rId19"/>
    <p:sldId id="283" r:id="rId20"/>
    <p:sldId id="275" r:id="rId21"/>
    <p:sldId id="2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7" d="100"/>
          <a:sy n="87" d="100"/>
        </p:scale>
        <p:origin x="52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624E36A-546E-4CE0-8C99-EE6A46BEC094}"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2611707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24E36A-546E-4CE0-8C99-EE6A46BEC094}"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3574618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24E36A-546E-4CE0-8C99-EE6A46BEC094}"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2322850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24E36A-546E-4CE0-8C99-EE6A46BEC094}"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3066817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24E36A-546E-4CE0-8C99-EE6A46BEC094}" type="datetimeFigureOut">
              <a:rPr lang="en-GB" smtClean="0"/>
              <a:t>03/02/2021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2088736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624E36A-546E-4CE0-8C99-EE6A46BEC094}"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3656584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624E36A-546E-4CE0-8C99-EE6A46BEC094}" type="datetimeFigureOut">
              <a:rPr lang="en-GB" smtClean="0"/>
              <a:t>03/02/2021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2642034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624E36A-546E-4CE0-8C99-EE6A46BEC094}" type="datetimeFigureOut">
              <a:rPr lang="en-GB" smtClean="0"/>
              <a:t>03/02/2021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3716964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24E36A-546E-4CE0-8C99-EE6A46BEC094}" type="datetimeFigureOut">
              <a:rPr lang="en-GB" smtClean="0"/>
              <a:t>03/02/2021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1246920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24E36A-546E-4CE0-8C99-EE6A46BEC094}"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1722610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24E36A-546E-4CE0-8C99-EE6A46BEC094}" type="datetimeFigureOut">
              <a:rPr lang="en-GB" smtClean="0"/>
              <a:t>03/02/2021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2B6CB4-3EDA-4305-ACC2-0A12C98591D7}" type="slidenum">
              <a:rPr lang="en-GB" smtClean="0"/>
              <a:t>‹#›</a:t>
            </a:fld>
            <a:endParaRPr lang="en-GB"/>
          </a:p>
        </p:txBody>
      </p:sp>
    </p:spTree>
    <p:extLst>
      <p:ext uri="{BB962C8B-B14F-4D97-AF65-F5344CB8AC3E}">
        <p14:creationId xmlns:p14="http://schemas.microsoft.com/office/powerpoint/2010/main" val="3162260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24E36A-546E-4CE0-8C99-EE6A46BEC094}" type="datetimeFigureOut">
              <a:rPr lang="en-GB" smtClean="0"/>
              <a:t>03/02/2021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2B6CB4-3EDA-4305-ACC2-0A12C98591D7}" type="slidenum">
              <a:rPr lang="en-GB" smtClean="0"/>
              <a:t>‹#›</a:t>
            </a:fld>
            <a:endParaRPr lang="en-GB"/>
          </a:p>
        </p:txBody>
      </p:sp>
    </p:spTree>
    <p:extLst>
      <p:ext uri="{BB962C8B-B14F-4D97-AF65-F5344CB8AC3E}">
        <p14:creationId xmlns:p14="http://schemas.microsoft.com/office/powerpoint/2010/main" val="2087128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google.com/url?sa=i&amp;url=https://www.shutterstock.com/search/check%2Bclipart&amp;psig=AOvVaw3CjdxiY3vUbsqteH81b4Dg&amp;ust=1610624401727000&amp;source=images&amp;cd=vfe&amp;ved=0CAIQjRxqFwoTCJidj73qmO4CFQAAAAAdAAAAABAD" TargetMode="External"/><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304800" y="866775"/>
            <a:ext cx="11458575" cy="4031873"/>
          </a:xfrm>
          <a:prstGeom prst="rect">
            <a:avLst/>
          </a:prstGeom>
          <a:noFill/>
        </p:spPr>
        <p:txBody>
          <a:bodyPr wrap="square" rtlCol="0">
            <a:spAutoFit/>
          </a:bodyPr>
          <a:lstStyle/>
          <a:p>
            <a:r>
              <a:rPr lang="en-GB" sz="2800" dirty="0" smtClean="0">
                <a:latin typeface="CCW Cursive Writing 22" panose="03050602040000000000" pitchFamily="66" charset="0"/>
              </a:rPr>
              <a:t>Monday 8</a:t>
            </a:r>
            <a:r>
              <a:rPr lang="en-GB" sz="2800" baseline="30000" dirty="0" smtClean="0">
                <a:latin typeface="CCW Cursive Writing 22" panose="03050602040000000000" pitchFamily="66" charset="0"/>
              </a:rPr>
              <a:t>th</a:t>
            </a:r>
            <a:r>
              <a:rPr lang="en-GB" sz="2800" dirty="0" smtClean="0">
                <a:latin typeface="CCW Cursive Writing 22" panose="03050602040000000000" pitchFamily="66" charset="0"/>
              </a:rPr>
              <a:t> February</a:t>
            </a:r>
          </a:p>
          <a:p>
            <a:endParaRPr lang="en-GB" dirty="0" smtClean="0">
              <a:latin typeface="CCW Cursive Writing 22" panose="03050602040000000000" pitchFamily="66" charset="0"/>
            </a:endParaRPr>
          </a:p>
          <a:p>
            <a:r>
              <a:rPr lang="en-GB" sz="2400" dirty="0" smtClean="0">
                <a:latin typeface="CCW Cursive Writing 22" panose="03050602040000000000" pitchFamily="66" charset="0"/>
              </a:rPr>
              <a:t>We hope everyone has had a lovely weekend!</a:t>
            </a:r>
            <a:endParaRPr lang="en-GB" sz="3200" dirty="0" smtClean="0">
              <a:solidFill>
                <a:srgbClr val="FF0000"/>
              </a:solidFill>
              <a:latin typeface="CCW Cursive Writing 22" panose="03050602040000000000" pitchFamily="66" charset="0"/>
            </a:endParaRPr>
          </a:p>
          <a:p>
            <a:endParaRPr lang="en-GB" sz="2400" dirty="0" smtClean="0">
              <a:solidFill>
                <a:srgbClr val="FF0000"/>
              </a:solidFill>
              <a:latin typeface="CCW Cursive Writing 22" panose="03050602040000000000" pitchFamily="66" charset="0"/>
            </a:endParaRPr>
          </a:p>
          <a:p>
            <a:r>
              <a:rPr lang="en-GB" sz="2400" dirty="0" smtClean="0">
                <a:solidFill>
                  <a:srgbClr val="FF0000"/>
                </a:solidFill>
                <a:latin typeface="CCW Cursive Writing 22" panose="03050602040000000000" pitchFamily="66" charset="0"/>
              </a:rPr>
              <a:t>This PowerPoint is going to include each day’s phonics and grammar activities. This will make sure we are practising our spelling and grammar rules whilst you are working at home. You will need a pen/pencil and a piece of paper.</a:t>
            </a:r>
          </a:p>
          <a:p>
            <a:endParaRPr lang="en-GB" dirty="0">
              <a:latin typeface="CCW Cursive Writing 22" panose="03050602040000000000" pitchFamily="66" charset="0"/>
            </a:endParaRPr>
          </a:p>
        </p:txBody>
      </p:sp>
      <p:sp>
        <p:nvSpPr>
          <p:cNvPr id="5" name="AutoShape 2" descr="DECEMBER 18 QUESTIONS: FROSTY THE SNOWMAN - Eco18"/>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4" descr="DECEMBER 18 QUESTIONS: FROSTY THE SNOWMAN - Eco18"/>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6" descr="DECEMBER 18 QUESTIONS: FROSTY THE SNOWMAN - Eco18"/>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3344" y="4387715"/>
            <a:ext cx="3188201" cy="2434740"/>
          </a:xfrm>
          <a:prstGeom prst="rect">
            <a:avLst/>
          </a:prstGeom>
        </p:spPr>
      </p:pic>
    </p:spTree>
    <p:extLst>
      <p:ext uri="{BB962C8B-B14F-4D97-AF65-F5344CB8AC3E}">
        <p14:creationId xmlns:p14="http://schemas.microsoft.com/office/powerpoint/2010/main" val="2744734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637674" y="1010653"/>
            <a:ext cx="10672010" cy="6494085"/>
          </a:xfrm>
          <a:prstGeom prst="rect">
            <a:avLst/>
          </a:prstGeom>
          <a:noFill/>
        </p:spPr>
        <p:txBody>
          <a:bodyPr wrap="square" rtlCol="0">
            <a:spAutoFit/>
          </a:bodyPr>
          <a:lstStyle/>
          <a:p>
            <a:r>
              <a:rPr lang="en-GB" sz="3200" dirty="0" smtClean="0">
                <a:latin typeface="CCW Cursive Writing 22" panose="03050602040000000000" pitchFamily="66" charset="0"/>
              </a:rPr>
              <a:t>Now lets practise writing some new words with the suffix </a:t>
            </a:r>
            <a:r>
              <a:rPr lang="en-GB" sz="3200" dirty="0" smtClean="0">
                <a:solidFill>
                  <a:srgbClr val="FF0000"/>
                </a:solidFill>
                <a:latin typeface="CCW Cursive Writing 22" panose="03050602040000000000" pitchFamily="66" charset="0"/>
              </a:rPr>
              <a:t>_ </a:t>
            </a:r>
            <a:r>
              <a:rPr lang="en-GB" sz="3200" dirty="0" err="1" smtClean="0">
                <a:solidFill>
                  <a:srgbClr val="FF0000"/>
                </a:solidFill>
                <a:latin typeface="CCW Cursive Writing 22" panose="03050602040000000000" pitchFamily="66" charset="0"/>
              </a:rPr>
              <a:t>ful</a:t>
            </a:r>
            <a:r>
              <a:rPr lang="en-GB" sz="3200" dirty="0" smtClean="0">
                <a:solidFill>
                  <a:srgbClr val="FF0000"/>
                </a:solidFill>
                <a:latin typeface="CCW Cursive Writing 22" panose="03050602040000000000" pitchFamily="66" charset="0"/>
              </a:rPr>
              <a:t>.</a:t>
            </a:r>
          </a:p>
          <a:p>
            <a:endParaRPr lang="en-GB" sz="3200" dirty="0">
              <a:solidFill>
                <a:srgbClr val="FF0000"/>
              </a:solidFill>
              <a:latin typeface="CCW Cursive Writing 22" panose="03050602040000000000" pitchFamily="66" charset="0"/>
            </a:endParaRPr>
          </a:p>
          <a:p>
            <a:r>
              <a:rPr lang="en-GB" sz="3200" dirty="0" smtClean="0">
                <a:latin typeface="CCW Cursive Writing 22" panose="03050602040000000000" pitchFamily="66" charset="0"/>
              </a:rPr>
              <a:t>Look what happens when the root word ends in a </a:t>
            </a:r>
            <a:r>
              <a:rPr lang="en-GB" sz="3200" dirty="0" smtClean="0">
                <a:solidFill>
                  <a:srgbClr val="FF0000"/>
                </a:solidFill>
                <a:latin typeface="CCW Cursive Writing 22" panose="03050602040000000000" pitchFamily="66" charset="0"/>
              </a:rPr>
              <a:t>_ y. </a:t>
            </a:r>
            <a:r>
              <a:rPr lang="en-GB" sz="3200" dirty="0" smtClean="0">
                <a:latin typeface="CCW Cursive Writing 22" panose="03050602040000000000" pitchFamily="66" charset="0"/>
              </a:rPr>
              <a:t>The</a:t>
            </a:r>
            <a:r>
              <a:rPr lang="en-GB" sz="3200" dirty="0" smtClean="0">
                <a:solidFill>
                  <a:srgbClr val="FF0000"/>
                </a:solidFill>
                <a:latin typeface="CCW Cursive Writing 22" panose="03050602040000000000" pitchFamily="66" charset="0"/>
              </a:rPr>
              <a:t> y </a:t>
            </a:r>
            <a:r>
              <a:rPr lang="en-GB" sz="3200" dirty="0" smtClean="0">
                <a:latin typeface="CCW Cursive Writing 22" panose="03050602040000000000" pitchFamily="66" charset="0"/>
              </a:rPr>
              <a:t>changes to an </a:t>
            </a:r>
            <a:r>
              <a:rPr lang="en-GB" sz="3200" dirty="0" err="1" smtClean="0">
                <a:solidFill>
                  <a:srgbClr val="FF0000"/>
                </a:solidFill>
                <a:latin typeface="CCW Cursive Writing 22" panose="03050602040000000000" pitchFamily="66" charset="0"/>
              </a:rPr>
              <a:t>i</a:t>
            </a:r>
            <a:r>
              <a:rPr lang="en-GB" sz="3200" dirty="0" smtClean="0">
                <a:solidFill>
                  <a:srgbClr val="FF0000"/>
                </a:solidFill>
                <a:latin typeface="CCW Cursive Writing 22" panose="03050602040000000000" pitchFamily="66" charset="0"/>
              </a:rPr>
              <a:t>. </a:t>
            </a:r>
          </a:p>
          <a:p>
            <a:r>
              <a:rPr lang="en-GB" sz="3200" dirty="0" smtClean="0">
                <a:solidFill>
                  <a:srgbClr val="FF0000"/>
                </a:solidFill>
                <a:latin typeface="CCW Cursive Writing 22" panose="03050602040000000000" pitchFamily="66" charset="0"/>
              </a:rPr>
              <a:t>Hello </a:t>
            </a:r>
            <a:r>
              <a:rPr lang="en-GB" sz="3200" dirty="0" err="1" smtClean="0">
                <a:solidFill>
                  <a:srgbClr val="FF0000"/>
                </a:solidFill>
                <a:latin typeface="CCW Cursive Writing 22" panose="03050602040000000000" pitchFamily="66" charset="0"/>
              </a:rPr>
              <a:t>i</a:t>
            </a:r>
            <a:r>
              <a:rPr lang="en-GB" sz="3200" dirty="0" smtClean="0">
                <a:solidFill>
                  <a:srgbClr val="FF0000"/>
                </a:solidFill>
                <a:latin typeface="CCW Cursive Writing 22" panose="03050602040000000000" pitchFamily="66" charset="0"/>
              </a:rPr>
              <a:t>, goodbye y!</a:t>
            </a:r>
          </a:p>
          <a:p>
            <a:endParaRPr lang="en-GB" sz="3200" dirty="0">
              <a:solidFill>
                <a:srgbClr val="FF0000"/>
              </a:solidFill>
              <a:latin typeface="CCW Cursive Writing 22" panose="03050602040000000000" pitchFamily="66" charset="0"/>
            </a:endParaRPr>
          </a:p>
          <a:p>
            <a:endParaRPr lang="en-GB" sz="3200" dirty="0" smtClean="0">
              <a:solidFill>
                <a:srgbClr val="FF0000"/>
              </a:solidFill>
              <a:latin typeface="CCW Cursive Writing 22" panose="03050602040000000000" pitchFamily="66" charset="0"/>
            </a:endParaRPr>
          </a:p>
          <a:p>
            <a:r>
              <a:rPr lang="en-GB" sz="3200" dirty="0" smtClean="0">
                <a:solidFill>
                  <a:srgbClr val="FF0000"/>
                </a:solidFill>
                <a:latin typeface="CCW Cursive Writing 22" panose="03050602040000000000" pitchFamily="66" charset="0"/>
              </a:rPr>
              <a:t>beauty- beautiful    </a:t>
            </a:r>
          </a:p>
          <a:p>
            <a:r>
              <a:rPr lang="en-GB" sz="3200" dirty="0">
                <a:solidFill>
                  <a:srgbClr val="FF0000"/>
                </a:solidFill>
                <a:latin typeface="CCW Cursive Writing 22" panose="03050602040000000000" pitchFamily="66" charset="0"/>
              </a:rPr>
              <a:t>p</a:t>
            </a:r>
            <a:r>
              <a:rPr lang="en-GB" sz="3200" dirty="0" smtClean="0">
                <a:solidFill>
                  <a:srgbClr val="FF0000"/>
                </a:solidFill>
                <a:latin typeface="CCW Cursive Writing 22" panose="03050602040000000000" pitchFamily="66" charset="0"/>
              </a:rPr>
              <a:t>lenty-plentiful </a:t>
            </a:r>
            <a:endParaRPr lang="en-GB" sz="3200" dirty="0">
              <a:solidFill>
                <a:srgbClr val="FF0000"/>
              </a:solidFill>
              <a:latin typeface="CCW Cursive Writing 22" panose="03050602040000000000" pitchFamily="66" charset="0"/>
            </a:endParaRPr>
          </a:p>
          <a:p>
            <a:endParaRPr lang="en-GB" sz="3200" dirty="0" smtClean="0">
              <a:latin typeface="CCW Cursive Writing 22" panose="03050602040000000000" pitchFamily="66" charset="0"/>
            </a:endParaRPr>
          </a:p>
          <a:p>
            <a:endParaRPr lang="en-GB" sz="3200" dirty="0" smtClean="0">
              <a:latin typeface="CCW Cursive Writing 22" panose="03050602040000000000" pitchFamily="66" charset="0"/>
            </a:endParaRPr>
          </a:p>
        </p:txBody>
      </p:sp>
    </p:spTree>
    <p:extLst>
      <p:ext uri="{BB962C8B-B14F-4D97-AF65-F5344CB8AC3E}">
        <p14:creationId xmlns:p14="http://schemas.microsoft.com/office/powerpoint/2010/main" val="2494499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156413" y="1269724"/>
            <a:ext cx="11911261" cy="5632311"/>
          </a:xfrm>
          <a:prstGeom prst="rect">
            <a:avLst/>
          </a:prstGeom>
        </p:spPr>
        <p:txBody>
          <a:bodyPr wrap="square">
            <a:spAutoFit/>
          </a:bodyPr>
          <a:lstStyle/>
          <a:p>
            <a:r>
              <a:rPr lang="en-GB" sz="2400" b="1" dirty="0">
                <a:solidFill>
                  <a:srgbClr val="231F20"/>
                </a:solidFill>
                <a:latin typeface="CCW Cursive Writing 22" panose="03050602040000000000" pitchFamily="66" charset="0"/>
              </a:rPr>
              <a:t>1.</a:t>
            </a:r>
            <a:r>
              <a:rPr lang="en-GB" sz="2400" dirty="0">
                <a:solidFill>
                  <a:srgbClr val="231F20"/>
                </a:solidFill>
                <a:latin typeface="CCW Cursive Writing 22" panose="03050602040000000000" pitchFamily="66" charset="0"/>
              </a:rPr>
              <a:t> When someone has succeeded at something</a:t>
            </a:r>
            <a:r>
              <a:rPr lang="en-GB" sz="2400" dirty="0" smtClean="0">
                <a:solidFill>
                  <a:srgbClr val="231F20"/>
                </a:solidFill>
                <a:latin typeface="CCW Cursive Writing 22" panose="03050602040000000000" pitchFamily="66" charset="0"/>
              </a:rPr>
              <a:t>.</a:t>
            </a:r>
          </a:p>
          <a:p>
            <a:endParaRPr lang="en-GB" sz="2400" dirty="0">
              <a:solidFill>
                <a:srgbClr val="231F20"/>
              </a:solidFill>
              <a:latin typeface="CCW Cursive Writing 22" panose="03050602040000000000" pitchFamily="66" charset="0"/>
            </a:endParaRPr>
          </a:p>
          <a:p>
            <a:r>
              <a:rPr lang="en-GB" sz="2400" b="1" dirty="0">
                <a:solidFill>
                  <a:srgbClr val="231F20"/>
                </a:solidFill>
                <a:latin typeface="CCW Cursive Writing 22" panose="03050602040000000000" pitchFamily="66" charset="0"/>
              </a:rPr>
              <a:t>2.</a:t>
            </a:r>
            <a:r>
              <a:rPr lang="en-GB" sz="2400" dirty="0">
                <a:solidFill>
                  <a:srgbClr val="231F20"/>
                </a:solidFill>
                <a:latin typeface="CCW Cursive Writing 22" panose="03050602040000000000" pitchFamily="66" charset="0"/>
              </a:rPr>
              <a:t> Something full of wonder</a:t>
            </a:r>
            <a:r>
              <a:rPr lang="en-GB" sz="2400" dirty="0" smtClean="0">
                <a:solidFill>
                  <a:srgbClr val="231F20"/>
                </a:solidFill>
                <a:latin typeface="CCW Cursive Writing 22" panose="03050602040000000000" pitchFamily="66" charset="0"/>
              </a:rPr>
              <a:t>.</a:t>
            </a:r>
          </a:p>
          <a:p>
            <a:endParaRPr lang="en-GB" sz="2400" dirty="0">
              <a:solidFill>
                <a:srgbClr val="231F20"/>
              </a:solidFill>
              <a:latin typeface="CCW Cursive Writing 22" panose="03050602040000000000" pitchFamily="66" charset="0"/>
            </a:endParaRPr>
          </a:p>
          <a:p>
            <a:r>
              <a:rPr lang="en-GB" sz="2400" b="1" dirty="0">
                <a:solidFill>
                  <a:srgbClr val="231F20"/>
                </a:solidFill>
                <a:latin typeface="CCW Cursive Writing 22" panose="03050602040000000000" pitchFamily="66" charset="0"/>
              </a:rPr>
              <a:t>3.</a:t>
            </a:r>
            <a:r>
              <a:rPr lang="en-GB" sz="2400" dirty="0">
                <a:solidFill>
                  <a:srgbClr val="231F20"/>
                </a:solidFill>
                <a:latin typeface="CCW Cursive Writing 22" panose="03050602040000000000" pitchFamily="66" charset="0"/>
              </a:rPr>
              <a:t> Something with a lot of colour</a:t>
            </a:r>
            <a:r>
              <a:rPr lang="en-GB" sz="2400" dirty="0" smtClean="0">
                <a:solidFill>
                  <a:srgbClr val="231F20"/>
                </a:solidFill>
                <a:latin typeface="CCW Cursive Writing 22" panose="03050602040000000000" pitchFamily="66" charset="0"/>
              </a:rPr>
              <a:t>.</a:t>
            </a:r>
          </a:p>
          <a:p>
            <a:endParaRPr lang="en-GB" sz="2400" dirty="0">
              <a:solidFill>
                <a:srgbClr val="231F20"/>
              </a:solidFill>
              <a:latin typeface="CCW Cursive Writing 22" panose="03050602040000000000" pitchFamily="66" charset="0"/>
            </a:endParaRPr>
          </a:p>
          <a:p>
            <a:r>
              <a:rPr lang="en-GB" sz="2400" b="1" dirty="0">
                <a:solidFill>
                  <a:srgbClr val="231F20"/>
                </a:solidFill>
                <a:latin typeface="CCW Cursive Writing 22" panose="03050602040000000000" pitchFamily="66" charset="0"/>
              </a:rPr>
              <a:t>4.</a:t>
            </a:r>
            <a:r>
              <a:rPr lang="en-GB" sz="2400" dirty="0">
                <a:solidFill>
                  <a:srgbClr val="231F20"/>
                </a:solidFill>
                <a:latin typeface="CCW Cursive Writing 22" panose="03050602040000000000" pitchFamily="66" charset="0"/>
              </a:rPr>
              <a:t> Someone with a lot of power</a:t>
            </a:r>
            <a:r>
              <a:rPr lang="en-GB" sz="2400" dirty="0" smtClean="0">
                <a:solidFill>
                  <a:srgbClr val="231F20"/>
                </a:solidFill>
                <a:latin typeface="CCW Cursive Writing 22" panose="03050602040000000000" pitchFamily="66" charset="0"/>
              </a:rPr>
              <a:t>.</a:t>
            </a:r>
          </a:p>
          <a:p>
            <a:endParaRPr lang="en-GB" sz="2400" dirty="0">
              <a:solidFill>
                <a:srgbClr val="231F20"/>
              </a:solidFill>
              <a:latin typeface="CCW Cursive Writing 22" panose="03050602040000000000" pitchFamily="66" charset="0"/>
            </a:endParaRPr>
          </a:p>
          <a:p>
            <a:r>
              <a:rPr lang="en-GB" sz="2400" b="1" dirty="0">
                <a:solidFill>
                  <a:srgbClr val="231F20"/>
                </a:solidFill>
                <a:latin typeface="CCW Cursive Writing 22" panose="03050602040000000000" pitchFamily="66" charset="0"/>
              </a:rPr>
              <a:t>5.</a:t>
            </a:r>
            <a:r>
              <a:rPr lang="en-GB" sz="2400" dirty="0">
                <a:solidFill>
                  <a:srgbClr val="231F20"/>
                </a:solidFill>
                <a:latin typeface="CCW Cursive Writing 22" panose="03050602040000000000" pitchFamily="66" charset="0"/>
              </a:rPr>
              <a:t> Somebody full of hope</a:t>
            </a:r>
            <a:r>
              <a:rPr lang="en-GB" sz="2400" dirty="0" smtClean="0">
                <a:solidFill>
                  <a:srgbClr val="231F20"/>
                </a:solidFill>
                <a:latin typeface="CCW Cursive Writing 22" panose="03050602040000000000" pitchFamily="66" charset="0"/>
              </a:rPr>
              <a:t>.</a:t>
            </a:r>
          </a:p>
          <a:p>
            <a:endParaRPr lang="en-GB" sz="2400" dirty="0">
              <a:solidFill>
                <a:srgbClr val="231F20"/>
              </a:solidFill>
              <a:latin typeface="CCW Cursive Writing 22" panose="03050602040000000000" pitchFamily="66" charset="0"/>
            </a:endParaRPr>
          </a:p>
          <a:p>
            <a:r>
              <a:rPr lang="en-GB" sz="2400" b="1" dirty="0">
                <a:solidFill>
                  <a:srgbClr val="231F20"/>
                </a:solidFill>
                <a:latin typeface="CCW Cursive Writing 22" panose="03050602040000000000" pitchFamily="66" charset="0"/>
              </a:rPr>
              <a:t>6.</a:t>
            </a:r>
            <a:r>
              <a:rPr lang="en-GB" sz="2400" dirty="0">
                <a:solidFill>
                  <a:srgbClr val="231F20"/>
                </a:solidFill>
                <a:latin typeface="CCW Cursive Writing 22" panose="03050602040000000000" pitchFamily="66" charset="0"/>
              </a:rPr>
              <a:t> When someone tries not to make any mistakes</a:t>
            </a:r>
            <a:r>
              <a:rPr lang="en-GB" sz="2400" dirty="0" smtClean="0">
                <a:solidFill>
                  <a:srgbClr val="231F20"/>
                </a:solidFill>
                <a:latin typeface="CCW Cursive Writing 22" panose="03050602040000000000" pitchFamily="66" charset="0"/>
              </a:rPr>
              <a:t>.</a:t>
            </a:r>
          </a:p>
          <a:p>
            <a:endParaRPr lang="en-GB" sz="2400" dirty="0">
              <a:solidFill>
                <a:srgbClr val="231F20"/>
              </a:solidFill>
              <a:latin typeface="CCW Cursive Writing 22" panose="03050602040000000000" pitchFamily="66" charset="0"/>
            </a:endParaRPr>
          </a:p>
          <a:p>
            <a:r>
              <a:rPr lang="en-GB" sz="2400" b="1" dirty="0">
                <a:solidFill>
                  <a:srgbClr val="231F20"/>
                </a:solidFill>
                <a:latin typeface="CCW Cursive Writing 22" panose="03050602040000000000" pitchFamily="66" charset="0"/>
              </a:rPr>
              <a:t>7.</a:t>
            </a:r>
            <a:r>
              <a:rPr lang="en-GB" sz="2400" dirty="0">
                <a:solidFill>
                  <a:srgbClr val="231F20"/>
                </a:solidFill>
                <a:latin typeface="CCW Cursive Writing 22" panose="03050602040000000000" pitchFamily="66" charset="0"/>
              </a:rPr>
              <a:t> Someone who helps a lot</a:t>
            </a:r>
            <a:r>
              <a:rPr lang="en-GB" sz="2400" dirty="0" smtClean="0">
                <a:solidFill>
                  <a:srgbClr val="231F20"/>
                </a:solidFill>
                <a:latin typeface="CCW Cursive Writing 22" panose="03050602040000000000" pitchFamily="66" charset="0"/>
              </a:rPr>
              <a:t>.</a:t>
            </a:r>
          </a:p>
          <a:p>
            <a:endParaRPr lang="en-GB" sz="2400" b="0" i="0" dirty="0">
              <a:solidFill>
                <a:srgbClr val="231F20"/>
              </a:solidFill>
              <a:effectLst/>
              <a:latin typeface="CCW Cursive Writing 22" panose="03050602040000000000" pitchFamily="66" charset="0"/>
            </a:endParaRPr>
          </a:p>
          <a:p>
            <a:r>
              <a:rPr lang="en-GB" sz="2400" dirty="0" smtClean="0">
                <a:solidFill>
                  <a:srgbClr val="231F20"/>
                </a:solidFill>
                <a:latin typeface="CCW Cursive Writing 22" panose="03050602040000000000" pitchFamily="66" charset="0"/>
              </a:rPr>
              <a:t>8. When something has a lot of beauty</a:t>
            </a:r>
            <a:r>
              <a:rPr lang="en-GB" dirty="0" smtClean="0">
                <a:solidFill>
                  <a:srgbClr val="231F20"/>
                </a:solidFill>
                <a:latin typeface="CCW Cursive Writing 22" panose="03050602040000000000" pitchFamily="66" charset="0"/>
              </a:rPr>
              <a:t>.</a:t>
            </a:r>
            <a:endParaRPr lang="en-GB" b="0" i="0" dirty="0">
              <a:solidFill>
                <a:srgbClr val="231F20"/>
              </a:solidFill>
              <a:effectLst/>
              <a:latin typeface="CCW Cursive Writing 22" panose="03050602040000000000" pitchFamily="66" charset="0"/>
            </a:endParaRPr>
          </a:p>
        </p:txBody>
      </p:sp>
      <p:sp>
        <p:nvSpPr>
          <p:cNvPr id="3" name="TextBox 2"/>
          <p:cNvSpPr txBox="1"/>
          <p:nvPr/>
        </p:nvSpPr>
        <p:spPr>
          <a:xfrm>
            <a:off x="156413" y="192506"/>
            <a:ext cx="11706724" cy="1077218"/>
          </a:xfrm>
          <a:prstGeom prst="rect">
            <a:avLst/>
          </a:prstGeom>
          <a:noFill/>
        </p:spPr>
        <p:txBody>
          <a:bodyPr wrap="square" rtlCol="0">
            <a:spAutoFit/>
          </a:bodyPr>
          <a:lstStyle/>
          <a:p>
            <a:r>
              <a:rPr lang="en-GB" sz="3200" dirty="0" smtClean="0">
                <a:solidFill>
                  <a:srgbClr val="FF0000"/>
                </a:solidFill>
                <a:latin typeface="CCW Cursive Writing 22" panose="03050602040000000000" pitchFamily="66" charset="0"/>
              </a:rPr>
              <a:t>Look at the clues and write the words with the suffix _</a:t>
            </a:r>
            <a:r>
              <a:rPr lang="en-GB" sz="3200" dirty="0" err="1" smtClean="0">
                <a:solidFill>
                  <a:srgbClr val="FF0000"/>
                </a:solidFill>
                <a:latin typeface="CCW Cursive Writing 22" panose="03050602040000000000" pitchFamily="66" charset="0"/>
              </a:rPr>
              <a:t>ful</a:t>
            </a:r>
            <a:r>
              <a:rPr lang="en-GB" sz="3200" dirty="0" smtClean="0">
                <a:solidFill>
                  <a:srgbClr val="FF0000"/>
                </a:solidFill>
                <a:latin typeface="CCW Cursive Writing 22" panose="03050602040000000000" pitchFamily="66" charset="0"/>
              </a:rPr>
              <a:t>.</a:t>
            </a:r>
            <a:endParaRPr lang="en-GB" sz="3200" dirty="0">
              <a:solidFill>
                <a:srgbClr val="FF0000"/>
              </a:solidFill>
              <a:latin typeface="CCW Cursive Writing 22" panose="03050602040000000000" pitchFamily="66" charset="0"/>
            </a:endParaRPr>
          </a:p>
        </p:txBody>
      </p:sp>
    </p:spTree>
    <p:extLst>
      <p:ext uri="{BB962C8B-B14F-4D97-AF65-F5344CB8AC3E}">
        <p14:creationId xmlns:p14="http://schemas.microsoft.com/office/powerpoint/2010/main" val="3025903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8126" y="171450"/>
            <a:ext cx="3975100" cy="6124754"/>
          </a:xfrm>
          <a:prstGeom prst="rect">
            <a:avLst/>
          </a:prstGeom>
          <a:noFill/>
        </p:spPr>
        <p:txBody>
          <a:bodyPr wrap="square" rtlCol="0">
            <a:spAutoFit/>
          </a:bodyPr>
          <a:lstStyle/>
          <a:p>
            <a:r>
              <a:rPr lang="en-GB" sz="4000" dirty="0" smtClean="0">
                <a:latin typeface="CCW Cursive Writing 22" panose="03050602040000000000" pitchFamily="66" charset="0"/>
              </a:rPr>
              <a:t>ABC . ! ?</a:t>
            </a:r>
          </a:p>
          <a:p>
            <a:endParaRPr lang="en-GB" sz="4000" dirty="0" smtClean="0">
              <a:latin typeface="CCW Cursive Writing 22" panose="03050602040000000000" pitchFamily="66" charset="0"/>
            </a:endParaRPr>
          </a:p>
          <a:p>
            <a:r>
              <a:rPr lang="en-GB" sz="2400" dirty="0" smtClean="0">
                <a:latin typeface="CCW Cursive Writing 22" panose="03050602040000000000" pitchFamily="66" charset="0"/>
              </a:rPr>
              <a:t>Now make </a:t>
            </a:r>
          </a:p>
          <a:p>
            <a:r>
              <a:rPr lang="en-GB" sz="2400" dirty="0" smtClean="0">
                <a:latin typeface="CCW Cursive Writing 22" panose="03050602040000000000" pitchFamily="66" charset="0"/>
              </a:rPr>
              <a:t>Up your own sentence using the picture!</a:t>
            </a: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r>
              <a:rPr lang="en-GB" sz="2400" dirty="0" smtClean="0">
                <a:latin typeface="CCW Cursive Writing 22" panose="03050602040000000000" pitchFamily="66" charset="0"/>
              </a:rPr>
              <a:t>That’s all for today. Well done!!</a:t>
            </a:r>
          </a:p>
          <a:p>
            <a:endParaRPr lang="en-GB" sz="3600" dirty="0" smtClean="0">
              <a:latin typeface="CCW Cursive Writing 22" panose="03050602040000000000" pitchFamily="66" charset="0"/>
            </a:endParaRPr>
          </a:p>
          <a:p>
            <a:endParaRPr lang="en-GB" sz="3200" dirty="0">
              <a:latin typeface="CCW Cursive Writing 22" panose="03050602040000000000" pitchFamily="66" charset="0"/>
            </a:endParaRPr>
          </a:p>
          <a:p>
            <a:endParaRPr lang="en-GB" sz="2800" dirty="0">
              <a:latin typeface="CCW Cursive Writing 22" panose="03050602040000000000" pitchFamily="66" charset="0"/>
            </a:endParaRPr>
          </a:p>
        </p:txBody>
      </p:sp>
      <p:pic>
        <p:nvPicPr>
          <p:cNvPr id="1026" name="Picture 2" descr="How many colours are in a rainbo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2427" y="1096963"/>
            <a:ext cx="5212556" cy="3475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7472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561975" y="581025"/>
            <a:ext cx="10801350" cy="2800767"/>
          </a:xfrm>
          <a:prstGeom prst="rect">
            <a:avLst/>
          </a:prstGeom>
          <a:noFill/>
        </p:spPr>
        <p:txBody>
          <a:bodyPr wrap="square" rtlCol="0">
            <a:spAutoFit/>
          </a:bodyPr>
          <a:lstStyle/>
          <a:p>
            <a:r>
              <a:rPr lang="en-GB" sz="3600" dirty="0" smtClean="0">
                <a:latin typeface="CCW Cursive Writing 22" panose="03050602040000000000" pitchFamily="66" charset="0"/>
              </a:rPr>
              <a:t>Wednesday 10th February</a:t>
            </a:r>
            <a:endParaRPr lang="en-GB" sz="3600" dirty="0">
              <a:latin typeface="CCW Cursive Writing 22" panose="03050602040000000000" pitchFamily="66" charset="0"/>
            </a:endParaRPr>
          </a:p>
          <a:p>
            <a:r>
              <a:rPr lang="en-GB" sz="2000" dirty="0" smtClean="0">
                <a:latin typeface="CCW Cursive Writing 22" panose="03050602040000000000" pitchFamily="66" charset="0"/>
              </a:rPr>
              <a:t>Hello everyone! Today’s activity is writing silly sentences using some of the spelling rules we have learnt this week. We would like you to write your sentences very neatly with clear ascenders and descenders and the rest of the letters the same size. Please ask a grown up to read the sentences to you. You will need your paper and pencil.</a:t>
            </a:r>
            <a:endParaRPr lang="en-GB" sz="2000" dirty="0">
              <a:solidFill>
                <a:srgbClr val="FF0000"/>
              </a:solidFill>
              <a:latin typeface="CCW Cursive Writing 22" panose="03050602040000000000" pitchFamily="66" charset="0"/>
            </a:endParaRPr>
          </a:p>
        </p:txBody>
      </p:sp>
      <p:sp>
        <p:nvSpPr>
          <p:cNvPr id="5" name="TextBox 4"/>
          <p:cNvSpPr txBox="1"/>
          <p:nvPr/>
        </p:nvSpPr>
        <p:spPr>
          <a:xfrm>
            <a:off x="356228" y="3856755"/>
            <a:ext cx="10445321" cy="3785652"/>
          </a:xfrm>
          <a:prstGeom prst="rect">
            <a:avLst/>
          </a:prstGeom>
          <a:noFill/>
        </p:spPr>
        <p:txBody>
          <a:bodyPr wrap="square" rtlCol="0">
            <a:spAutoFit/>
          </a:bodyPr>
          <a:lstStyle/>
          <a:p>
            <a:r>
              <a:rPr lang="en-GB" sz="2400" dirty="0" smtClean="0">
                <a:latin typeface="CCW Cursive Writing 22" panose="03050602040000000000" pitchFamily="66" charset="0"/>
              </a:rPr>
              <a:t>The beautiful rainbow had a pot of gold at the end. </a:t>
            </a:r>
          </a:p>
          <a:p>
            <a:endParaRPr lang="en-GB" sz="2400" dirty="0">
              <a:latin typeface="CCW Cursive Writing 22" panose="03050602040000000000" pitchFamily="66" charset="0"/>
            </a:endParaRPr>
          </a:p>
          <a:p>
            <a:r>
              <a:rPr lang="en-GB" sz="2400" dirty="0" smtClean="0">
                <a:latin typeface="CCW Cursive Writing 22" panose="03050602040000000000" pitchFamily="66" charset="0"/>
              </a:rPr>
              <a:t>It would be very helpful if you could wash your smelly socks today.</a:t>
            </a:r>
          </a:p>
          <a:p>
            <a:endParaRPr lang="en-GB" sz="2400" dirty="0" smtClean="0">
              <a:latin typeface="CCW Cursive Writing 22" panose="03050602040000000000" pitchFamily="66" charset="0"/>
            </a:endParaRPr>
          </a:p>
          <a:p>
            <a:r>
              <a:rPr lang="en-GB" sz="2400" dirty="0" smtClean="0">
                <a:latin typeface="CCW Cursive Writing 22" panose="03050602040000000000" pitchFamily="66" charset="0"/>
              </a:rPr>
              <a:t>Mrs Etheridge is always cheerful when she has a cup of tea and a kit </a:t>
            </a:r>
            <a:r>
              <a:rPr lang="en-GB" sz="2400" dirty="0" err="1" smtClean="0">
                <a:latin typeface="CCW Cursive Writing 22" panose="03050602040000000000" pitchFamily="66" charset="0"/>
              </a:rPr>
              <a:t>kat</a:t>
            </a:r>
            <a:r>
              <a:rPr lang="en-GB" sz="2400" dirty="0" smtClean="0">
                <a:latin typeface="CCW Cursive Writing 22" panose="03050602040000000000" pitchFamily="66" charset="0"/>
              </a:rPr>
              <a:t>.</a:t>
            </a:r>
            <a:endParaRPr lang="en-GB" sz="2400" dirty="0">
              <a:latin typeface="CCW Cursive Writing 22" panose="03050602040000000000" pitchFamily="66" charset="0"/>
            </a:endParaRPr>
          </a:p>
          <a:p>
            <a:endParaRPr lang="en-GB" sz="2400" dirty="0">
              <a:latin typeface="CCW Cursive Writing 22" panose="03050602040000000000" pitchFamily="66" charset="0"/>
            </a:endParaRPr>
          </a:p>
          <a:p>
            <a:endParaRPr lang="en-GB" sz="2400" dirty="0">
              <a:latin typeface="CCW Cursive Writing 22" panose="03050602040000000000" pitchFamily="66"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22777" y="106062"/>
            <a:ext cx="2306525" cy="1061001"/>
          </a:xfrm>
          <a:prstGeom prst="rect">
            <a:avLst/>
          </a:prstGeom>
        </p:spPr>
      </p:pic>
      <p:sp>
        <p:nvSpPr>
          <p:cNvPr id="6" name="Rectangle 5"/>
          <p:cNvSpPr/>
          <p:nvPr/>
        </p:nvSpPr>
        <p:spPr>
          <a:xfrm>
            <a:off x="259273" y="3869576"/>
            <a:ext cx="10701495" cy="29884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019567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07974" y="518933"/>
            <a:ext cx="11627351" cy="7417415"/>
          </a:xfrm>
          <a:prstGeom prst="rect">
            <a:avLst/>
          </a:prstGeom>
          <a:noFill/>
        </p:spPr>
        <p:txBody>
          <a:bodyPr wrap="square" rtlCol="0">
            <a:spAutoFit/>
          </a:bodyPr>
          <a:lstStyle/>
          <a:p>
            <a:r>
              <a:rPr lang="en-GB" sz="3600" dirty="0" smtClean="0">
                <a:latin typeface="CCW Cursive Writing 22" panose="03050602040000000000" pitchFamily="66" charset="0"/>
              </a:rPr>
              <a:t>Thursday 11</a:t>
            </a:r>
            <a:r>
              <a:rPr lang="en-GB" sz="3600" baseline="30000" dirty="0" smtClean="0">
                <a:latin typeface="CCW Cursive Writing 22" panose="03050602040000000000" pitchFamily="66" charset="0"/>
              </a:rPr>
              <a:t>th</a:t>
            </a:r>
            <a:r>
              <a:rPr lang="en-GB" sz="3600" dirty="0" smtClean="0">
                <a:latin typeface="CCW Cursive Writing 22" panose="03050602040000000000" pitchFamily="66" charset="0"/>
              </a:rPr>
              <a:t> February</a:t>
            </a:r>
          </a:p>
          <a:p>
            <a:endParaRPr lang="en-GB" sz="4000" dirty="0">
              <a:latin typeface="CCW Cursive Writing 22" panose="03050602040000000000" pitchFamily="66" charset="0"/>
            </a:endParaRPr>
          </a:p>
          <a:p>
            <a:r>
              <a:rPr lang="en-GB" sz="2400" dirty="0">
                <a:latin typeface="CCW Cursive Writing 22" panose="03050602040000000000" pitchFamily="66" charset="0"/>
              </a:rPr>
              <a:t>Hello everyone! </a:t>
            </a:r>
            <a:r>
              <a:rPr lang="en-GB" sz="2400" dirty="0" smtClean="0">
                <a:latin typeface="CCW Cursive Writing 22" panose="03050602040000000000" pitchFamily="66" charset="0"/>
              </a:rPr>
              <a:t>Let’s practise </a:t>
            </a:r>
            <a:r>
              <a:rPr lang="en-GB" sz="2400" dirty="0">
                <a:latin typeface="CCW Cursive Writing 22" panose="03050602040000000000" pitchFamily="66" charset="0"/>
              </a:rPr>
              <a:t>words with the ‘o’ sound spelt ‘a’ after w and </a:t>
            </a:r>
            <a:r>
              <a:rPr lang="en-GB" sz="2400" dirty="0" smtClean="0">
                <a:latin typeface="CCW Cursive Writing 22" panose="03050602040000000000" pitchFamily="66" charset="0"/>
              </a:rPr>
              <a:t>qu.</a:t>
            </a:r>
            <a:r>
              <a:rPr lang="en-GB" sz="2400" dirty="0">
                <a:latin typeface="CCW Cursive Writing 22" panose="03050602040000000000" pitchFamily="66" charset="0"/>
              </a:rPr>
              <a:t> </a:t>
            </a:r>
            <a:endParaRPr lang="en-GB" sz="2800" dirty="0">
              <a:solidFill>
                <a:srgbClr val="FF0000"/>
              </a:solidFill>
              <a:latin typeface="CCW Cursive Writing 22" panose="03050602040000000000" pitchFamily="66" charset="0"/>
            </a:endParaRPr>
          </a:p>
          <a:p>
            <a:endParaRPr lang="en-GB" sz="2000" dirty="0">
              <a:solidFill>
                <a:srgbClr val="FF0000"/>
              </a:solidFill>
              <a:latin typeface="CCW Cursive Writing 22" panose="03050602040000000000" pitchFamily="66" charset="0"/>
            </a:endParaRPr>
          </a:p>
          <a:p>
            <a:r>
              <a:rPr lang="en-GB" sz="3200" dirty="0" smtClean="0">
                <a:solidFill>
                  <a:srgbClr val="FF0000"/>
                </a:solidFill>
                <a:latin typeface="CCW Cursive Writing 22" panose="03050602040000000000" pitchFamily="66" charset="0"/>
              </a:rPr>
              <a:t>I can ____ ____ _____ _____ _____ ______the ball because I’m very strong.</a:t>
            </a:r>
          </a:p>
          <a:p>
            <a:endParaRPr lang="en-GB" sz="3200" dirty="0">
              <a:solidFill>
                <a:srgbClr val="FF0000"/>
              </a:solidFill>
              <a:latin typeface="CCW Cursive Writing 22" panose="03050602040000000000" pitchFamily="66" charset="0"/>
            </a:endParaRPr>
          </a:p>
          <a:p>
            <a:r>
              <a:rPr lang="en-GB" sz="3200" dirty="0" smtClean="0">
                <a:solidFill>
                  <a:srgbClr val="FF0000"/>
                </a:solidFill>
                <a:latin typeface="CCW Cursive Writing 22" panose="03050602040000000000" pitchFamily="66" charset="0"/>
              </a:rPr>
              <a:t>Please ____ _____ _____ ______ your hands before you eat.</a:t>
            </a:r>
          </a:p>
          <a:p>
            <a:endParaRPr lang="en-GB" sz="3200" dirty="0">
              <a:solidFill>
                <a:srgbClr val="FF0000"/>
              </a:solidFill>
              <a:latin typeface="CCW Cursive Writing 22" panose="03050602040000000000" pitchFamily="66" charset="0"/>
            </a:endParaRPr>
          </a:p>
          <a:p>
            <a:r>
              <a:rPr lang="en-GB" sz="3200" dirty="0" smtClean="0">
                <a:solidFill>
                  <a:srgbClr val="FF0000"/>
                </a:solidFill>
                <a:latin typeface="CCW Cursive Writing 22" panose="03050602040000000000" pitchFamily="66" charset="0"/>
              </a:rPr>
              <a:t>I like to ___ ____ ___ ___ ____ the ___ ____ ___ ___</a:t>
            </a:r>
          </a:p>
          <a:p>
            <a:r>
              <a:rPr lang="en-GB" sz="3200" dirty="0">
                <a:solidFill>
                  <a:srgbClr val="FF0000"/>
                </a:solidFill>
                <a:latin typeface="CCW Cursive Writing 22" panose="03050602040000000000" pitchFamily="66" charset="0"/>
              </a:rPr>
              <a:t>o</a:t>
            </a:r>
            <a:r>
              <a:rPr lang="en-GB" sz="3200" dirty="0" smtClean="0">
                <a:solidFill>
                  <a:srgbClr val="FF0000"/>
                </a:solidFill>
                <a:latin typeface="CCW Cursive Writing 22" panose="03050602040000000000" pitchFamily="66" charset="0"/>
              </a:rPr>
              <a:t>n the river.</a:t>
            </a:r>
          </a:p>
          <a:p>
            <a:endParaRPr lang="en-GB" sz="3200" dirty="0">
              <a:solidFill>
                <a:srgbClr val="FF0000"/>
              </a:solidFill>
              <a:latin typeface="CCW Cursive Writing 22" panose="03050602040000000000" pitchFamily="66" charset="0"/>
            </a:endParaRPr>
          </a:p>
          <a:p>
            <a:endParaRPr lang="en-GB" sz="2000" dirty="0">
              <a:solidFill>
                <a:srgbClr val="FF0000"/>
              </a:solidFill>
              <a:latin typeface="CCW Cursive Writing 22" panose="03050602040000000000" pitchFamily="66" charset="0"/>
            </a:endParaRPr>
          </a:p>
          <a:p>
            <a:endParaRPr lang="en-GB" sz="2400" dirty="0" smtClean="0">
              <a:solidFill>
                <a:srgbClr val="FF0000"/>
              </a:solidFill>
              <a:latin typeface="CCW Cursive Writing 22" panose="03050602040000000000" pitchFamily="66" charset="0"/>
            </a:endParaRPr>
          </a:p>
        </p:txBody>
      </p:sp>
      <p:pic>
        <p:nvPicPr>
          <p:cNvPr id="3" name="Picture 4" descr="It's spring, but the Russian streets are alive with snowmen - Russia Beyo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838781" y="160337"/>
            <a:ext cx="2208339" cy="1241866"/>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Free Warm Cliparts, Download Free Clip Art, Free Clip Art on Clipart Libra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8" descr="Free Warm Cliparts, Download Free Clip Art, Free Clip Art on Clipart Librar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228234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657225" y="742950"/>
            <a:ext cx="10782300" cy="4832092"/>
          </a:xfrm>
          <a:prstGeom prst="rect">
            <a:avLst/>
          </a:prstGeom>
          <a:noFill/>
        </p:spPr>
        <p:txBody>
          <a:bodyPr wrap="square" rtlCol="0">
            <a:spAutoFit/>
          </a:bodyPr>
          <a:lstStyle/>
          <a:p>
            <a:r>
              <a:rPr lang="en-GB" sz="2800" dirty="0" smtClean="0">
                <a:latin typeface="CCW Cursive Writing 22" panose="03050602040000000000" pitchFamily="66" charset="0"/>
              </a:rPr>
              <a:t>Quickly write your CEW words?</a:t>
            </a:r>
          </a:p>
          <a:p>
            <a:endParaRPr lang="en-GB" sz="2800" dirty="0">
              <a:latin typeface="CCW Cursive Writing 22" panose="03050602040000000000" pitchFamily="66" charset="0"/>
            </a:endParaRPr>
          </a:p>
          <a:p>
            <a:endParaRPr lang="en-GB" sz="2800" dirty="0" smtClean="0">
              <a:latin typeface="CCW Cursive Writing 22" panose="03050602040000000000" pitchFamily="66" charset="0"/>
            </a:endParaRPr>
          </a:p>
          <a:p>
            <a:endParaRPr lang="en-GB" sz="2800" dirty="0">
              <a:latin typeface="CCW Cursive Writing 22" panose="03050602040000000000" pitchFamily="66" charset="0"/>
            </a:endParaRPr>
          </a:p>
          <a:p>
            <a:r>
              <a:rPr lang="en-GB" sz="2800" dirty="0" smtClean="0">
                <a:latin typeface="CCW Cursive Writing 22" panose="03050602040000000000" pitchFamily="66" charset="0"/>
              </a:rPr>
              <a:t>Well done!!!</a:t>
            </a:r>
          </a:p>
          <a:p>
            <a:endParaRPr lang="en-GB" sz="2800" dirty="0">
              <a:latin typeface="CCW Cursive Writing 22" panose="03050602040000000000" pitchFamily="66" charset="0"/>
            </a:endParaRPr>
          </a:p>
          <a:p>
            <a:endParaRPr lang="en-GB" sz="2800" dirty="0" smtClean="0">
              <a:latin typeface="CCW Cursive Writing 22" panose="03050602040000000000" pitchFamily="66" charset="0"/>
            </a:endParaRPr>
          </a:p>
          <a:p>
            <a:endParaRPr lang="en-GB" sz="2800" dirty="0">
              <a:latin typeface="CCW Cursive Writing 22" panose="03050602040000000000" pitchFamily="66" charset="0"/>
            </a:endParaRPr>
          </a:p>
          <a:p>
            <a:endParaRPr lang="en-GB" sz="2800" dirty="0" smtClean="0">
              <a:latin typeface="CCW Cursive Writing 22" panose="03050602040000000000" pitchFamily="66" charset="0"/>
            </a:endParaRPr>
          </a:p>
          <a:p>
            <a:endParaRPr lang="en-GB" sz="2800" dirty="0">
              <a:latin typeface="CCW Cursive Writing 22" panose="03050602040000000000" pitchFamily="66" charset="0"/>
            </a:endParaRPr>
          </a:p>
          <a:p>
            <a:endParaRPr lang="en-GB" sz="2800" dirty="0">
              <a:latin typeface="CCW Cursive Writing 22" panose="03050602040000000000" pitchFamily="66" charset="0"/>
            </a:endParaRPr>
          </a:p>
        </p:txBody>
      </p:sp>
      <p:pic>
        <p:nvPicPr>
          <p:cNvPr id="3" name="Picture 4" descr="It's spring, but the Russian streets are alive with snowmen - Russia Beyo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68761" y="1755265"/>
            <a:ext cx="2208339" cy="1241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86279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0" y="176146"/>
            <a:ext cx="10775531" cy="7417415"/>
          </a:xfrm>
          <a:prstGeom prst="rect">
            <a:avLst/>
          </a:prstGeom>
          <a:noFill/>
        </p:spPr>
        <p:txBody>
          <a:bodyPr wrap="square" rtlCol="0">
            <a:spAutoFit/>
          </a:bodyPr>
          <a:lstStyle/>
          <a:p>
            <a:r>
              <a:rPr lang="en-GB" sz="2800" dirty="0" smtClean="0">
                <a:latin typeface="CCW Cursive Writing 22" panose="03050602040000000000" pitchFamily="66" charset="0"/>
              </a:rPr>
              <a:t>Today we are going to recap the words we learnt on Monday and Tuesday.</a:t>
            </a:r>
          </a:p>
          <a:p>
            <a:endParaRPr lang="en-GB" sz="2800" dirty="0" smtClean="0">
              <a:latin typeface="CCW Cursive Writing 22" panose="03050602040000000000" pitchFamily="66" charset="0"/>
            </a:endParaRPr>
          </a:p>
          <a:p>
            <a:r>
              <a:rPr lang="en-GB" sz="2800" dirty="0" smtClean="0">
                <a:latin typeface="CCW Cursive Writing 22" panose="03050602040000000000" pitchFamily="66" charset="0"/>
              </a:rPr>
              <a:t>b ___ ___ ___ ___ ___ </a:t>
            </a:r>
            <a:r>
              <a:rPr lang="en-GB" sz="2800" dirty="0" err="1" smtClean="0">
                <a:latin typeface="CCW Cursive Writing 22" panose="03050602040000000000" pitchFamily="66" charset="0"/>
              </a:rPr>
              <a:t>ful</a:t>
            </a:r>
            <a:endParaRPr lang="en-GB" sz="2800" dirty="0" smtClean="0">
              <a:latin typeface="CCW Cursive Writing 22" panose="03050602040000000000" pitchFamily="66" charset="0"/>
            </a:endParaRPr>
          </a:p>
          <a:p>
            <a:endParaRPr lang="en-GB" sz="2800" dirty="0">
              <a:latin typeface="CCW Cursive Writing 22" panose="03050602040000000000" pitchFamily="66" charset="0"/>
            </a:endParaRPr>
          </a:p>
          <a:p>
            <a:r>
              <a:rPr lang="en-GB" sz="2800" dirty="0" smtClean="0">
                <a:latin typeface="CCW Cursive Writing 22" panose="03050602040000000000" pitchFamily="66" charset="0"/>
              </a:rPr>
              <a:t>          h____ ____ ____ ____</a:t>
            </a:r>
            <a:r>
              <a:rPr lang="en-GB" sz="2800" dirty="0" err="1" smtClean="0">
                <a:latin typeface="CCW Cursive Writing 22" panose="03050602040000000000" pitchFamily="66" charset="0"/>
              </a:rPr>
              <a:t>ful</a:t>
            </a:r>
            <a:endParaRPr lang="en-GB" sz="2800" dirty="0" smtClean="0">
              <a:latin typeface="CCW Cursive Writing 22" panose="03050602040000000000" pitchFamily="66" charset="0"/>
            </a:endParaRPr>
          </a:p>
          <a:p>
            <a:endParaRPr lang="en-GB" sz="2800" dirty="0">
              <a:latin typeface="CCW Cursive Writing 22" panose="03050602040000000000" pitchFamily="66" charset="0"/>
            </a:endParaRPr>
          </a:p>
          <a:p>
            <a:r>
              <a:rPr lang="en-GB" sz="2800" dirty="0">
                <a:latin typeface="CCW Cursive Writing 22" panose="03050602040000000000" pitchFamily="66" charset="0"/>
              </a:rPr>
              <a:t>p</a:t>
            </a:r>
            <a:r>
              <a:rPr lang="en-GB" sz="2800" dirty="0" smtClean="0">
                <a:latin typeface="CCW Cursive Writing 22" panose="03050602040000000000" pitchFamily="66" charset="0"/>
              </a:rPr>
              <a:t>____ _____ _____ _____ _____ </a:t>
            </a:r>
            <a:r>
              <a:rPr lang="en-GB" sz="2800" dirty="0" err="1" smtClean="0">
                <a:latin typeface="CCW Cursive Writing 22" panose="03050602040000000000" pitchFamily="66" charset="0"/>
              </a:rPr>
              <a:t>ful</a:t>
            </a:r>
            <a:endParaRPr lang="en-GB" sz="2800" dirty="0" smtClean="0">
              <a:latin typeface="CCW Cursive Writing 22" panose="03050602040000000000" pitchFamily="66" charset="0"/>
            </a:endParaRPr>
          </a:p>
          <a:p>
            <a:endParaRPr lang="en-GB" sz="2800" dirty="0">
              <a:latin typeface="CCW Cursive Writing 22" panose="03050602040000000000" pitchFamily="66" charset="0"/>
            </a:endParaRPr>
          </a:p>
          <a:p>
            <a:r>
              <a:rPr lang="en-GB" sz="2800" dirty="0" smtClean="0">
                <a:latin typeface="CCW Cursive Writing 22" panose="03050602040000000000" pitchFamily="66" charset="0"/>
              </a:rPr>
              <a:t>            </a:t>
            </a:r>
            <a:r>
              <a:rPr lang="en-GB" sz="2800" dirty="0" err="1" smtClean="0">
                <a:latin typeface="CCW Cursive Writing 22" panose="03050602040000000000" pitchFamily="66" charset="0"/>
              </a:rPr>
              <a:t>ch</a:t>
            </a:r>
            <a:r>
              <a:rPr lang="en-GB" sz="2800" dirty="0" smtClean="0">
                <a:latin typeface="CCW Cursive Writing 22" panose="03050602040000000000" pitchFamily="66" charset="0"/>
              </a:rPr>
              <a:t> ___ _____ ____</a:t>
            </a:r>
            <a:r>
              <a:rPr lang="en-GB" sz="2800" dirty="0" err="1" smtClean="0">
                <a:latin typeface="CCW Cursive Writing 22" panose="03050602040000000000" pitchFamily="66" charset="0"/>
              </a:rPr>
              <a:t>ful</a:t>
            </a:r>
            <a:endParaRPr lang="en-GB" sz="2800" dirty="0" smtClean="0">
              <a:latin typeface="CCW Cursive Writing 22" panose="03050602040000000000" pitchFamily="66" charset="0"/>
            </a:endParaRPr>
          </a:p>
          <a:p>
            <a:endParaRPr lang="en-GB" sz="2800" dirty="0">
              <a:latin typeface="CCW Cursive Writing 22" panose="03050602040000000000" pitchFamily="66" charset="0"/>
            </a:endParaRPr>
          </a:p>
          <a:p>
            <a:r>
              <a:rPr lang="en-GB" sz="2800" dirty="0" smtClean="0">
                <a:latin typeface="CCW Cursive Writing 22" panose="03050602040000000000" pitchFamily="66" charset="0"/>
              </a:rPr>
              <a:t>        w ___ ___ ___ ____ ____ </a:t>
            </a:r>
            <a:r>
              <a:rPr lang="en-GB" sz="2800" dirty="0" err="1" smtClean="0">
                <a:latin typeface="CCW Cursive Writing 22" panose="03050602040000000000" pitchFamily="66" charset="0"/>
              </a:rPr>
              <a:t>ful</a:t>
            </a:r>
            <a:endParaRPr lang="en-GB" sz="2800" dirty="0">
              <a:latin typeface="CCW Cursive Writing 22" panose="03050602040000000000" pitchFamily="66" charset="0"/>
            </a:endParaRPr>
          </a:p>
          <a:p>
            <a:endParaRPr lang="en-GB" sz="2800" dirty="0">
              <a:latin typeface="CCW Cursive Writing 22" panose="03050602040000000000" pitchFamily="66" charset="0"/>
            </a:endParaRPr>
          </a:p>
          <a:p>
            <a:pPr algn="ctr"/>
            <a:endParaRPr lang="en-GB" sz="2800" dirty="0" smtClean="0">
              <a:latin typeface="CCW Cursive Writing 22" panose="03050602040000000000" pitchFamily="66" charset="0"/>
            </a:endParaRPr>
          </a:p>
          <a:p>
            <a:pPr algn="ctr"/>
            <a:endParaRPr lang="en-GB" sz="2800" dirty="0" smtClean="0">
              <a:latin typeface="CCW Cursive Writing 22" panose="03050602040000000000" pitchFamily="66" charset="0"/>
            </a:endParaRPr>
          </a:p>
          <a:p>
            <a:endParaRPr lang="en-GB" sz="2800" dirty="0">
              <a:latin typeface="CCW Cursive Writing 22" panose="03050602040000000000" pitchFamily="66" charset="0"/>
            </a:endParaRPr>
          </a:p>
        </p:txBody>
      </p:sp>
      <p:sp>
        <p:nvSpPr>
          <p:cNvPr id="3" name="Rectangle 2"/>
          <p:cNvSpPr/>
          <p:nvPr/>
        </p:nvSpPr>
        <p:spPr>
          <a:xfrm>
            <a:off x="619124" y="2448610"/>
            <a:ext cx="10696575" cy="461665"/>
          </a:xfrm>
          <a:prstGeom prst="rect">
            <a:avLst/>
          </a:prstGeom>
        </p:spPr>
        <p:txBody>
          <a:bodyPr wrap="square">
            <a:spAutoFit/>
          </a:bodyPr>
          <a:lstStyle/>
          <a:p>
            <a:endParaRPr lang="en-GB" sz="2400" dirty="0">
              <a:solidFill>
                <a:srgbClr val="FF0000"/>
              </a:solidFill>
              <a:latin typeface="CCW Cursive Writing 22" panose="03050602040000000000" pitchFamily="66" charset="0"/>
            </a:endParaRPr>
          </a:p>
        </p:txBody>
      </p:sp>
    </p:spTree>
    <p:extLst>
      <p:ext uri="{BB962C8B-B14F-4D97-AF65-F5344CB8AC3E}">
        <p14:creationId xmlns:p14="http://schemas.microsoft.com/office/powerpoint/2010/main" val="2729031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745457" y="517859"/>
            <a:ext cx="11001375" cy="5632311"/>
          </a:xfrm>
          <a:prstGeom prst="rect">
            <a:avLst/>
          </a:prstGeom>
          <a:noFill/>
        </p:spPr>
        <p:txBody>
          <a:bodyPr wrap="square" rtlCol="0">
            <a:spAutoFit/>
          </a:bodyPr>
          <a:lstStyle/>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p:txBody>
      </p:sp>
      <p:sp>
        <p:nvSpPr>
          <p:cNvPr id="3" name="Rectangle 2"/>
          <p:cNvSpPr/>
          <p:nvPr/>
        </p:nvSpPr>
        <p:spPr>
          <a:xfrm>
            <a:off x="416844" y="244858"/>
            <a:ext cx="11658600" cy="7417415"/>
          </a:xfrm>
          <a:prstGeom prst="rect">
            <a:avLst/>
          </a:prstGeom>
        </p:spPr>
        <p:txBody>
          <a:bodyPr wrap="square">
            <a:spAutoFit/>
          </a:bodyPr>
          <a:lstStyle/>
          <a:p>
            <a:r>
              <a:rPr lang="en-GB" sz="2800" b="1" dirty="0">
                <a:latin typeface="CCW Cursive Writing 22" panose="03050602040000000000" pitchFamily="66" charset="0"/>
              </a:rPr>
              <a:t>Can you </a:t>
            </a:r>
            <a:r>
              <a:rPr lang="en-GB" sz="2800" b="1" dirty="0" smtClean="0">
                <a:latin typeface="CCW Cursive Writing 22" panose="03050602040000000000" pitchFamily="66" charset="0"/>
              </a:rPr>
              <a:t>write 2 sentences changing the word in red to another word ending in _</a:t>
            </a:r>
            <a:r>
              <a:rPr lang="en-GB" sz="2800" b="1" dirty="0" err="1" smtClean="0">
                <a:latin typeface="CCW Cursive Writing 22" panose="03050602040000000000" pitchFamily="66" charset="0"/>
              </a:rPr>
              <a:t>ful</a:t>
            </a:r>
            <a:r>
              <a:rPr lang="en-GB" sz="2800" b="1" dirty="0" smtClean="0">
                <a:latin typeface="CCW Cursive Writing 22" panose="03050602040000000000" pitchFamily="66" charset="0"/>
              </a:rPr>
              <a:t>.</a:t>
            </a:r>
            <a:endParaRPr lang="en-GB" sz="2800" b="1" dirty="0">
              <a:latin typeface="CCW Cursive Writing 22" panose="03050602040000000000" pitchFamily="66" charset="0"/>
            </a:endParaRPr>
          </a:p>
          <a:p>
            <a:r>
              <a:rPr lang="en-GB" sz="2800" b="1" dirty="0" err="1" smtClean="0">
                <a:latin typeface="CCW Cursive Writing 22" panose="03050602040000000000" pitchFamily="66" charset="0"/>
              </a:rPr>
              <a:t>e.g</a:t>
            </a:r>
            <a:endParaRPr lang="en-GB" sz="2800" b="1" dirty="0" smtClean="0">
              <a:latin typeface="CCW Cursive Writing 22" panose="03050602040000000000" pitchFamily="66" charset="0"/>
            </a:endParaRPr>
          </a:p>
          <a:p>
            <a:r>
              <a:rPr lang="en-GB" sz="3200" dirty="0" smtClean="0">
                <a:latin typeface="CCW Cursive Writing 22" panose="03050602040000000000" pitchFamily="66" charset="0"/>
              </a:rPr>
              <a:t> </a:t>
            </a:r>
          </a:p>
          <a:p>
            <a:r>
              <a:rPr lang="en-GB" sz="3200" dirty="0" smtClean="0">
                <a:latin typeface="CCW Cursive Writing 22" panose="03050602040000000000" pitchFamily="66" charset="0"/>
              </a:rPr>
              <a:t>I </a:t>
            </a:r>
            <a:r>
              <a:rPr lang="en-GB" sz="3200" dirty="0" smtClean="0">
                <a:solidFill>
                  <a:schemeClr val="accent6">
                    <a:lumMod val="75000"/>
                  </a:schemeClr>
                </a:solidFill>
                <a:latin typeface="CCW Cursive Writing 22" panose="03050602040000000000" pitchFamily="66" charset="0"/>
              </a:rPr>
              <a:t>watched</a:t>
            </a:r>
            <a:r>
              <a:rPr lang="en-GB" sz="3200" dirty="0" smtClean="0">
                <a:latin typeface="CCW Cursive Writing 22" panose="03050602040000000000" pitchFamily="66" charset="0"/>
              </a:rPr>
              <a:t> the </a:t>
            </a:r>
            <a:r>
              <a:rPr lang="en-GB" sz="3200" dirty="0" smtClean="0">
                <a:solidFill>
                  <a:srgbClr val="FF0000"/>
                </a:solidFill>
                <a:latin typeface="CCW Cursive Writing 22" panose="03050602040000000000" pitchFamily="66" charset="0"/>
              </a:rPr>
              <a:t>wonderful</a:t>
            </a:r>
            <a:r>
              <a:rPr lang="en-GB" sz="3200" dirty="0" smtClean="0">
                <a:latin typeface="CCW Cursive Writing 22" panose="03050602040000000000" pitchFamily="66" charset="0"/>
              </a:rPr>
              <a:t> rainbow in the sky.</a:t>
            </a:r>
          </a:p>
          <a:p>
            <a:endParaRPr lang="en-GB" sz="3200" dirty="0">
              <a:latin typeface="CCW Cursive Writing 22" panose="03050602040000000000" pitchFamily="66" charset="0"/>
            </a:endParaRPr>
          </a:p>
          <a:p>
            <a:r>
              <a:rPr lang="en-GB" sz="3200" dirty="0" smtClean="0">
                <a:latin typeface="CCW Cursive Writing 22" panose="03050602040000000000" pitchFamily="66" charset="0"/>
              </a:rPr>
              <a:t>I </a:t>
            </a:r>
            <a:r>
              <a:rPr lang="en-GB" sz="3200" dirty="0" smtClean="0">
                <a:solidFill>
                  <a:schemeClr val="accent6">
                    <a:lumMod val="75000"/>
                  </a:schemeClr>
                </a:solidFill>
                <a:latin typeface="CCW Cursive Writing 22" panose="03050602040000000000" pitchFamily="66" charset="0"/>
              </a:rPr>
              <a:t>hoped</a:t>
            </a:r>
            <a:r>
              <a:rPr lang="en-GB" sz="3200" dirty="0" smtClean="0">
                <a:latin typeface="CCW Cursive Writing 22" panose="03050602040000000000" pitchFamily="66" charset="0"/>
              </a:rPr>
              <a:t> the children would be </a:t>
            </a:r>
            <a:r>
              <a:rPr lang="en-GB" sz="3200" dirty="0" smtClean="0">
                <a:solidFill>
                  <a:srgbClr val="FF0000"/>
                </a:solidFill>
                <a:latin typeface="CCW Cursive Writing 22" panose="03050602040000000000" pitchFamily="66" charset="0"/>
              </a:rPr>
              <a:t>cheerful </a:t>
            </a:r>
            <a:r>
              <a:rPr lang="en-GB" sz="3200" dirty="0" smtClean="0">
                <a:latin typeface="CCW Cursive Writing 22" panose="03050602040000000000" pitchFamily="66" charset="0"/>
              </a:rPr>
              <a:t>today.</a:t>
            </a:r>
            <a:endParaRPr lang="en-GB" sz="3200" dirty="0">
              <a:latin typeface="CCW Cursive Writing 22" panose="03050602040000000000" pitchFamily="66" charset="0"/>
            </a:endParaRPr>
          </a:p>
          <a:p>
            <a:endParaRPr lang="en-GB" sz="3200" dirty="0">
              <a:latin typeface="CCW Cursive Writing 22" panose="03050602040000000000" pitchFamily="66" charset="0"/>
            </a:endParaRPr>
          </a:p>
          <a:p>
            <a:endParaRPr lang="en-GB" sz="3200" dirty="0" smtClean="0">
              <a:latin typeface="CCW Cursive Writing 22" panose="03050602040000000000" pitchFamily="66" charset="0"/>
            </a:endParaRPr>
          </a:p>
          <a:p>
            <a:r>
              <a:rPr lang="en-GB" sz="3200" dirty="0" smtClean="0">
                <a:latin typeface="CCW Cursive Writing 22" panose="03050602040000000000" pitchFamily="66" charset="0"/>
              </a:rPr>
              <a:t>    Have a go at changing the </a:t>
            </a:r>
            <a:r>
              <a:rPr lang="en-GB" sz="3200" dirty="0" smtClean="0">
                <a:solidFill>
                  <a:schemeClr val="accent6">
                    <a:lumMod val="75000"/>
                  </a:schemeClr>
                </a:solidFill>
                <a:latin typeface="CCW Cursive Writing 22" panose="03050602040000000000" pitchFamily="66" charset="0"/>
              </a:rPr>
              <a:t>verb</a:t>
            </a:r>
            <a:r>
              <a:rPr lang="en-GB" sz="3200" dirty="0" smtClean="0">
                <a:latin typeface="CCW Cursive Writing 22" panose="03050602040000000000" pitchFamily="66" charset="0"/>
              </a:rPr>
              <a:t>.</a:t>
            </a:r>
          </a:p>
          <a:p>
            <a:endParaRPr lang="en-GB" sz="3200" dirty="0">
              <a:latin typeface="CCW Cursive Writing 22" panose="03050602040000000000" pitchFamily="66" charset="0"/>
            </a:endParaRPr>
          </a:p>
          <a:p>
            <a:endParaRPr lang="en-GB" sz="4400" dirty="0">
              <a:latin typeface="CCW Cursive Writing 22" panose="03050602040000000000" pitchFamily="66" charset="0"/>
            </a:endParaRPr>
          </a:p>
        </p:txBody>
      </p:sp>
      <p:sp>
        <p:nvSpPr>
          <p:cNvPr id="4" name="5-Point Star 3"/>
          <p:cNvSpPr/>
          <p:nvPr/>
        </p:nvSpPr>
        <p:spPr>
          <a:xfrm>
            <a:off x="581151" y="5789223"/>
            <a:ext cx="806116" cy="721894"/>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390375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561975" y="581025"/>
            <a:ext cx="10964278" cy="7971413"/>
          </a:xfrm>
          <a:prstGeom prst="rect">
            <a:avLst/>
          </a:prstGeom>
          <a:noFill/>
        </p:spPr>
        <p:txBody>
          <a:bodyPr wrap="square" rtlCol="0">
            <a:spAutoFit/>
          </a:bodyPr>
          <a:lstStyle/>
          <a:p>
            <a:r>
              <a:rPr lang="en-GB" sz="3600" dirty="0" smtClean="0">
                <a:latin typeface="CCW Cursive Writing 22" panose="03050602040000000000" pitchFamily="66" charset="0"/>
              </a:rPr>
              <a:t>Friday 12</a:t>
            </a:r>
            <a:r>
              <a:rPr lang="en-GB" sz="3600" baseline="30000" dirty="0" smtClean="0">
                <a:latin typeface="CCW Cursive Writing 22" panose="03050602040000000000" pitchFamily="66" charset="0"/>
              </a:rPr>
              <a:t>th</a:t>
            </a:r>
            <a:r>
              <a:rPr lang="en-GB" sz="3600" dirty="0" smtClean="0">
                <a:latin typeface="CCW Cursive Writing 22" panose="03050602040000000000" pitchFamily="66" charset="0"/>
              </a:rPr>
              <a:t>  February</a:t>
            </a:r>
          </a:p>
          <a:p>
            <a:r>
              <a:rPr lang="en-GB" sz="3600" dirty="0" smtClean="0">
                <a:latin typeface="CCW Cursive Writing 22" panose="03050602040000000000" pitchFamily="66" charset="0"/>
              </a:rPr>
              <a:t>Time for some quiz questions!</a:t>
            </a:r>
            <a:endParaRPr lang="en-GB" sz="3600" dirty="0">
              <a:latin typeface="CCW Cursive Writing 22" panose="03050602040000000000" pitchFamily="66" charset="0"/>
            </a:endParaRPr>
          </a:p>
          <a:p>
            <a:endParaRPr lang="en-GB" sz="2400" dirty="0" smtClean="0">
              <a:latin typeface="CCW Cursive Writing 22" panose="03050602040000000000" pitchFamily="66" charset="0"/>
            </a:endParaRPr>
          </a:p>
          <a:p>
            <a:r>
              <a:rPr lang="en-GB" sz="4000" dirty="0" smtClean="0"/>
              <a:t>1.Write </a:t>
            </a:r>
            <a:r>
              <a:rPr lang="en-GB" sz="4000" dirty="0"/>
              <a:t>the </a:t>
            </a:r>
            <a:r>
              <a:rPr lang="en-GB" sz="4000" b="1" dirty="0"/>
              <a:t>adjective </a:t>
            </a:r>
            <a:r>
              <a:rPr lang="en-GB" sz="4000" dirty="0"/>
              <a:t>in the sentence below</a:t>
            </a:r>
            <a:r>
              <a:rPr lang="en-GB" sz="4000" dirty="0" smtClean="0"/>
              <a:t>.</a:t>
            </a:r>
          </a:p>
          <a:p>
            <a:endParaRPr lang="en-GB" sz="4000" dirty="0"/>
          </a:p>
          <a:p>
            <a:r>
              <a:rPr lang="en-GB" sz="4000" dirty="0" smtClean="0"/>
              <a:t> </a:t>
            </a:r>
            <a:r>
              <a:rPr lang="en-GB" sz="4000" dirty="0"/>
              <a:t>The tree was taller than the house. </a:t>
            </a:r>
            <a:endParaRPr lang="en-GB" sz="4000" dirty="0" smtClean="0"/>
          </a:p>
          <a:p>
            <a:endParaRPr lang="en-GB" sz="4000" dirty="0"/>
          </a:p>
          <a:p>
            <a:r>
              <a:rPr lang="en-GB" sz="3600" dirty="0" smtClean="0"/>
              <a:t>2. Add </a:t>
            </a:r>
            <a:r>
              <a:rPr lang="en-GB" sz="3600" b="1" dirty="0"/>
              <a:t>two </a:t>
            </a:r>
            <a:r>
              <a:rPr lang="en-GB" sz="3600" dirty="0"/>
              <a:t>letters to the word happy to make a word that means not happy</a:t>
            </a:r>
            <a:r>
              <a:rPr lang="en-GB" sz="3600" dirty="0" smtClean="0"/>
              <a:t>.</a:t>
            </a:r>
          </a:p>
          <a:p>
            <a:r>
              <a:rPr lang="en-GB" sz="3600" dirty="0" smtClean="0"/>
              <a:t> </a:t>
            </a:r>
            <a:r>
              <a:rPr lang="en-GB" sz="3600" dirty="0"/>
              <a:t>We went to a football game. Our team lost and I was </a:t>
            </a:r>
            <a:r>
              <a:rPr lang="en-GB" sz="3600" dirty="0" smtClean="0"/>
              <a:t>very    ___ ___ </a:t>
            </a:r>
            <a:r>
              <a:rPr lang="en-GB" sz="3600" dirty="0"/>
              <a:t>happy</a:t>
            </a:r>
            <a:r>
              <a:rPr lang="en-GB" sz="2000" dirty="0"/>
              <a:t>. </a:t>
            </a:r>
          </a:p>
          <a:p>
            <a:endParaRPr lang="en-GB" sz="4000" dirty="0"/>
          </a:p>
          <a:p>
            <a:endParaRPr lang="en-GB" sz="2400" dirty="0">
              <a:latin typeface="CCW Cursive Writing 22" panose="03050602040000000000" pitchFamily="66" charset="0"/>
            </a:endParaRP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p:txBody>
      </p:sp>
      <p:sp>
        <p:nvSpPr>
          <p:cNvPr id="3" name="Rectangle 2"/>
          <p:cNvSpPr/>
          <p:nvPr/>
        </p:nvSpPr>
        <p:spPr>
          <a:xfrm>
            <a:off x="1255294" y="1938771"/>
            <a:ext cx="8634663" cy="954107"/>
          </a:xfrm>
          <a:prstGeom prst="rect">
            <a:avLst/>
          </a:prstGeom>
        </p:spPr>
        <p:txBody>
          <a:bodyPr wrap="square">
            <a:spAutoFit/>
          </a:bodyPr>
          <a:lstStyle/>
          <a:p>
            <a:r>
              <a:rPr lang="en-GB" sz="2800" dirty="0" smtClean="0"/>
              <a:t>. </a:t>
            </a:r>
          </a:p>
          <a:p>
            <a:endParaRPr lang="en-GB" sz="2800" dirty="0"/>
          </a:p>
        </p:txBody>
      </p:sp>
      <p:sp>
        <p:nvSpPr>
          <p:cNvPr id="4" name="TextBox 3"/>
          <p:cNvSpPr txBox="1"/>
          <p:nvPr/>
        </p:nvSpPr>
        <p:spPr>
          <a:xfrm>
            <a:off x="4932947" y="5149516"/>
            <a:ext cx="2550695" cy="523220"/>
          </a:xfrm>
          <a:prstGeom prst="rect">
            <a:avLst/>
          </a:prstGeom>
          <a:noFill/>
        </p:spPr>
        <p:txBody>
          <a:bodyPr wrap="square" rtlCol="0">
            <a:spAutoFit/>
          </a:bodyPr>
          <a:lstStyle/>
          <a:p>
            <a:endParaRPr lang="en-GB" sz="2800" dirty="0"/>
          </a:p>
        </p:txBody>
      </p:sp>
    </p:spTree>
    <p:extLst>
      <p:ext uri="{BB962C8B-B14F-4D97-AF65-F5344CB8AC3E}">
        <p14:creationId xmlns:p14="http://schemas.microsoft.com/office/powerpoint/2010/main" val="29945797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Rectangle 4"/>
          <p:cNvSpPr/>
          <p:nvPr/>
        </p:nvSpPr>
        <p:spPr>
          <a:xfrm>
            <a:off x="830178" y="940151"/>
            <a:ext cx="10431379" cy="5632311"/>
          </a:xfrm>
          <a:prstGeom prst="rect">
            <a:avLst/>
          </a:prstGeom>
        </p:spPr>
        <p:txBody>
          <a:bodyPr wrap="square">
            <a:spAutoFit/>
          </a:bodyPr>
          <a:lstStyle/>
          <a:p>
            <a:r>
              <a:rPr lang="en-GB" sz="3600" dirty="0" smtClean="0">
                <a:solidFill>
                  <a:srgbClr val="000000"/>
                </a:solidFill>
                <a:latin typeface="BUOLM V+ Keystageone"/>
              </a:rPr>
              <a:t>3. Write down </a:t>
            </a:r>
            <a:r>
              <a:rPr lang="en-GB" sz="3600" dirty="0">
                <a:solidFill>
                  <a:srgbClr val="000000"/>
                </a:solidFill>
                <a:latin typeface="BUOLM V+ Keystageone"/>
              </a:rPr>
              <a:t>the </a:t>
            </a:r>
            <a:r>
              <a:rPr lang="en-GB" sz="3600" b="1" dirty="0">
                <a:solidFill>
                  <a:srgbClr val="000000"/>
                </a:solidFill>
                <a:latin typeface="BUOLM V+ Keystageone"/>
              </a:rPr>
              <a:t>adverb </a:t>
            </a:r>
            <a:r>
              <a:rPr lang="en-GB" sz="3600" dirty="0">
                <a:solidFill>
                  <a:srgbClr val="000000"/>
                </a:solidFill>
                <a:latin typeface="BUOLM V+ Keystageone"/>
              </a:rPr>
              <a:t>in the sentence below. </a:t>
            </a:r>
            <a:endParaRPr lang="en-GB" sz="3600" dirty="0" smtClean="0">
              <a:solidFill>
                <a:srgbClr val="000000"/>
              </a:solidFill>
              <a:latin typeface="BUOLM V+ Keystageone"/>
            </a:endParaRPr>
          </a:p>
          <a:p>
            <a:endParaRPr lang="en-GB" sz="3600" dirty="0">
              <a:solidFill>
                <a:srgbClr val="000000"/>
              </a:solidFill>
              <a:latin typeface="BUOLM V+ Keystageone"/>
            </a:endParaRPr>
          </a:p>
          <a:p>
            <a:r>
              <a:rPr lang="en-GB" sz="3600" dirty="0" smtClean="0">
                <a:solidFill>
                  <a:srgbClr val="000000"/>
                </a:solidFill>
                <a:latin typeface="BUOLM V+ Sassoon Primary Md"/>
              </a:rPr>
              <a:t>We </a:t>
            </a:r>
            <a:r>
              <a:rPr lang="en-GB" sz="3600" dirty="0">
                <a:solidFill>
                  <a:srgbClr val="000000"/>
                </a:solidFill>
                <a:latin typeface="BUOLM V+ Sassoon Primary Md"/>
              </a:rPr>
              <a:t>all sang loudly in assembly. </a:t>
            </a:r>
            <a:endParaRPr lang="en-GB" sz="3600" dirty="0" smtClean="0">
              <a:solidFill>
                <a:srgbClr val="000000"/>
              </a:solidFill>
              <a:latin typeface="BUOLM V+ Sassoon Primary Md"/>
            </a:endParaRPr>
          </a:p>
          <a:p>
            <a:endParaRPr lang="en-GB" sz="3600" dirty="0">
              <a:solidFill>
                <a:srgbClr val="000000"/>
              </a:solidFill>
              <a:latin typeface="BUOLM V+ Sassoon Primary Md"/>
            </a:endParaRPr>
          </a:p>
          <a:p>
            <a:r>
              <a:rPr lang="en-GB" sz="3600" dirty="0" smtClean="0">
                <a:solidFill>
                  <a:srgbClr val="000000"/>
                </a:solidFill>
                <a:latin typeface="BUOLM V+ Sassoon Primary Md"/>
              </a:rPr>
              <a:t>4. Add a full stop or a question mark.</a:t>
            </a:r>
          </a:p>
          <a:p>
            <a:endParaRPr lang="en-GB" sz="3600" dirty="0" smtClean="0">
              <a:solidFill>
                <a:srgbClr val="000000"/>
              </a:solidFill>
              <a:latin typeface="BUOLM V+ Sassoon Primary Md"/>
            </a:endParaRPr>
          </a:p>
          <a:p>
            <a:r>
              <a:rPr lang="en-GB" sz="3600" dirty="0">
                <a:solidFill>
                  <a:srgbClr val="000000"/>
                </a:solidFill>
                <a:latin typeface="BUOLM V+ Sassoon Primary Md"/>
              </a:rPr>
              <a:t> </a:t>
            </a:r>
            <a:r>
              <a:rPr lang="en-GB" sz="3600" dirty="0" smtClean="0">
                <a:solidFill>
                  <a:srgbClr val="000000"/>
                </a:solidFill>
                <a:latin typeface="BUOLM V+ Sassoon Primary Md"/>
              </a:rPr>
              <a:t>  </a:t>
            </a:r>
            <a:r>
              <a:rPr lang="en-GB" dirty="0" smtClean="0"/>
              <a:t> </a:t>
            </a:r>
            <a:r>
              <a:rPr lang="en-GB" sz="3600" dirty="0"/>
              <a:t>When will we get to London </a:t>
            </a:r>
            <a:endParaRPr lang="en-GB" sz="3600" dirty="0" smtClean="0"/>
          </a:p>
          <a:p>
            <a:r>
              <a:rPr lang="en-GB" sz="3600" dirty="0"/>
              <a:t> </a:t>
            </a:r>
            <a:r>
              <a:rPr lang="en-GB" sz="3600" dirty="0" smtClean="0"/>
              <a:t>   When </a:t>
            </a:r>
            <a:r>
              <a:rPr lang="en-GB" sz="3600" dirty="0"/>
              <a:t>should I start cooking the dinner </a:t>
            </a:r>
            <a:r>
              <a:rPr lang="en-GB" sz="3600" dirty="0" smtClean="0"/>
              <a:t>   </a:t>
            </a:r>
          </a:p>
          <a:p>
            <a:r>
              <a:rPr lang="en-GB" sz="3600" dirty="0" smtClean="0"/>
              <a:t>    When </a:t>
            </a:r>
            <a:r>
              <a:rPr lang="en-GB" sz="3600" dirty="0"/>
              <a:t>the bell rings, it will be </a:t>
            </a:r>
            <a:r>
              <a:rPr lang="en-GB" sz="3600" dirty="0" smtClean="0"/>
              <a:t>lunchtime</a:t>
            </a:r>
            <a:endParaRPr lang="en-GB" sz="3600" dirty="0"/>
          </a:p>
          <a:p>
            <a:endParaRPr lang="en-GB" sz="3600" dirty="0">
              <a:solidFill>
                <a:srgbClr val="000000"/>
              </a:solidFill>
              <a:latin typeface="BUOLM V+ Keystageone"/>
            </a:endParaRPr>
          </a:p>
        </p:txBody>
      </p:sp>
    </p:spTree>
    <p:extLst>
      <p:ext uri="{BB962C8B-B14F-4D97-AF65-F5344CB8AC3E}">
        <p14:creationId xmlns:p14="http://schemas.microsoft.com/office/powerpoint/2010/main" val="523192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260553" y="375872"/>
            <a:ext cx="11641300" cy="7109639"/>
          </a:xfrm>
          <a:prstGeom prst="rect">
            <a:avLst/>
          </a:prstGeom>
          <a:noFill/>
        </p:spPr>
        <p:txBody>
          <a:bodyPr wrap="square" rtlCol="0">
            <a:spAutoFit/>
          </a:bodyPr>
          <a:lstStyle/>
          <a:p>
            <a:r>
              <a:rPr lang="en-GB" sz="2800" dirty="0" smtClean="0">
                <a:latin typeface="CCW Cursive Writing 22" panose="03050602040000000000" pitchFamily="66" charset="0"/>
              </a:rPr>
              <a:t>Let’s start!      </a:t>
            </a:r>
            <a:r>
              <a:rPr lang="en-GB" sz="2800" dirty="0">
                <a:solidFill>
                  <a:srgbClr val="FF0000"/>
                </a:solidFill>
                <a:latin typeface="CCW Cursive Writing 22" panose="03050602040000000000" pitchFamily="66" charset="0"/>
              </a:rPr>
              <a:t>w</a:t>
            </a:r>
            <a:r>
              <a:rPr lang="en-GB" sz="2800" dirty="0" smtClean="0">
                <a:solidFill>
                  <a:srgbClr val="FF0000"/>
                </a:solidFill>
                <a:latin typeface="CCW Cursive Writing 22" panose="03050602040000000000" pitchFamily="66" charset="0"/>
              </a:rPr>
              <a:t>arm   towards   warn </a:t>
            </a:r>
          </a:p>
          <a:p>
            <a:endParaRPr lang="en-GB" sz="2400" dirty="0">
              <a:latin typeface="CCW Cursive Writing 22" panose="03050602040000000000" pitchFamily="66" charset="0"/>
            </a:endParaRPr>
          </a:p>
          <a:p>
            <a:pPr fontAlgn="base"/>
            <a:r>
              <a:rPr lang="en-GB" sz="2800" dirty="0" smtClean="0">
                <a:latin typeface="CCW Cursive Writing 22" panose="03050602040000000000" pitchFamily="66" charset="0"/>
              </a:rPr>
              <a:t>Today we are going to revise the</a:t>
            </a:r>
            <a:r>
              <a:rPr lang="en-GB" sz="2800" dirty="0">
                <a:latin typeface="CCW Cursive Writing 22" panose="03050602040000000000" pitchFamily="66" charset="0"/>
              </a:rPr>
              <a:t> words with the ‘or’ sound spelt ‘</a:t>
            </a:r>
            <a:r>
              <a:rPr lang="en-GB" sz="2800" dirty="0" err="1">
                <a:latin typeface="CCW Cursive Writing 22" panose="03050602040000000000" pitchFamily="66" charset="0"/>
              </a:rPr>
              <a:t>ar</a:t>
            </a:r>
            <a:r>
              <a:rPr lang="en-GB" sz="2800" dirty="0" smtClean="0">
                <a:latin typeface="CCW Cursive Writing 22" panose="03050602040000000000" pitchFamily="66" charset="0"/>
              </a:rPr>
              <a:t>’</a:t>
            </a:r>
            <a:endParaRPr lang="en-GB" sz="2400" dirty="0" smtClean="0">
              <a:latin typeface="CCW Cursive Writing 22" panose="03050602040000000000" pitchFamily="66" charset="0"/>
            </a:endParaRPr>
          </a:p>
          <a:p>
            <a:pPr fontAlgn="base"/>
            <a:r>
              <a:rPr lang="en-GB" sz="2400" dirty="0">
                <a:latin typeface="CCW Cursive Writing 22" panose="03050602040000000000" pitchFamily="66" charset="0"/>
              </a:rPr>
              <a:t> </a:t>
            </a:r>
            <a:endParaRPr lang="en-GB" dirty="0">
              <a:latin typeface="CCW Cursive Writing 22" panose="03050602040000000000" pitchFamily="66" charset="0"/>
            </a:endParaRPr>
          </a:p>
          <a:p>
            <a:endParaRPr lang="en-GB" sz="3200" dirty="0">
              <a:latin typeface="CCW Cursive Writing 22" panose="03050602040000000000" pitchFamily="66" charset="0"/>
            </a:endParaRPr>
          </a:p>
          <a:p>
            <a:r>
              <a:rPr lang="en-GB" sz="3200" dirty="0" smtClean="0">
                <a:latin typeface="CCW Cursive Writing 22" panose="03050602040000000000" pitchFamily="66" charset="0"/>
              </a:rPr>
              <a:t>I wear my jumper to keep ___ ___ ___ ___.</a:t>
            </a:r>
          </a:p>
          <a:p>
            <a:endParaRPr lang="en-GB" sz="3200" dirty="0">
              <a:latin typeface="CCW Cursive Writing 22" panose="03050602040000000000" pitchFamily="66" charset="0"/>
            </a:endParaRPr>
          </a:p>
          <a:p>
            <a:r>
              <a:rPr lang="en-GB" sz="3200" dirty="0" smtClean="0">
                <a:latin typeface="CCW Cursive Writing 22" panose="03050602040000000000" pitchFamily="66" charset="0"/>
              </a:rPr>
              <a:t>The children walked___ ___ ___ ___ ___ __ __</a:t>
            </a:r>
          </a:p>
          <a:p>
            <a:r>
              <a:rPr lang="en-GB" sz="3200" dirty="0">
                <a:latin typeface="CCW Cursive Writing 22" panose="03050602040000000000" pitchFamily="66" charset="0"/>
              </a:rPr>
              <a:t>t</a:t>
            </a:r>
            <a:r>
              <a:rPr lang="en-GB" sz="3200" dirty="0" smtClean="0">
                <a:latin typeface="CCW Cursive Writing 22" panose="03050602040000000000" pitchFamily="66" charset="0"/>
              </a:rPr>
              <a:t>he shiny sea.</a:t>
            </a:r>
          </a:p>
          <a:p>
            <a:endParaRPr lang="en-GB" sz="3200" dirty="0">
              <a:latin typeface="CCW Cursive Writing 22" panose="03050602040000000000" pitchFamily="66" charset="0"/>
            </a:endParaRPr>
          </a:p>
          <a:p>
            <a:r>
              <a:rPr lang="en-GB" sz="3200" dirty="0" smtClean="0">
                <a:latin typeface="CCW Cursive Writing 22" panose="03050602040000000000" pitchFamily="66" charset="0"/>
              </a:rPr>
              <a:t>I am going to ___ ___ ___ ___ you that the fire alarm might go off.</a:t>
            </a:r>
            <a:endParaRPr lang="en-GB" dirty="0" smtClean="0">
              <a:latin typeface="CCW Cursive Writing 22" panose="03050602040000000000" pitchFamily="66" charset="0"/>
            </a:endParaRPr>
          </a:p>
          <a:p>
            <a:endParaRPr lang="en-GB" dirty="0">
              <a:solidFill>
                <a:srgbClr val="FF0000"/>
              </a:solidFill>
              <a:latin typeface="CCW Cursive Writing 22" panose="03050602040000000000" pitchFamily="66" charset="0"/>
            </a:endParaRPr>
          </a:p>
          <a:p>
            <a:endParaRPr lang="en-GB" dirty="0" smtClean="0">
              <a:solidFill>
                <a:srgbClr val="FF0000"/>
              </a:solidFill>
              <a:latin typeface="CCW Cursive Writing 22" panose="03050602040000000000" pitchFamily="66" charset="0"/>
            </a:endParaRPr>
          </a:p>
          <a:p>
            <a:endParaRPr lang="en-GB" dirty="0">
              <a:solidFill>
                <a:srgbClr val="FF0000"/>
              </a:solidFill>
              <a:latin typeface="CCW Cursive Writing 22" panose="03050602040000000000" pitchFamily="66" charset="0"/>
            </a:endParaRPr>
          </a:p>
          <a:p>
            <a:endParaRPr lang="en-GB" dirty="0" smtClean="0">
              <a:solidFill>
                <a:srgbClr val="FF0000"/>
              </a:solidFill>
              <a:latin typeface="CCW Cursive Writing 22" panose="03050602040000000000" pitchFamily="66" charset="0"/>
            </a:endParaRPr>
          </a:p>
        </p:txBody>
      </p:sp>
      <p:sp>
        <p:nvSpPr>
          <p:cNvPr id="2" name="Rectangle 1"/>
          <p:cNvSpPr/>
          <p:nvPr/>
        </p:nvSpPr>
        <p:spPr>
          <a:xfrm>
            <a:off x="4390600" y="375872"/>
            <a:ext cx="6945923" cy="545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747720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324853" y="517358"/>
            <a:ext cx="11466094" cy="6001643"/>
          </a:xfrm>
          <a:prstGeom prst="rect">
            <a:avLst/>
          </a:prstGeom>
          <a:noFill/>
        </p:spPr>
        <p:txBody>
          <a:bodyPr wrap="square" rtlCol="0">
            <a:spAutoFit/>
          </a:bodyPr>
          <a:lstStyle/>
          <a:p>
            <a:r>
              <a:rPr lang="en-GB" sz="2400" dirty="0" smtClean="0">
                <a:latin typeface="CCW Cursive Writing 22" panose="03050602040000000000" pitchFamily="66" charset="0"/>
              </a:rPr>
              <a:t>Now lets practise the spellings we have learnt this week. Ask a grown up to read out these spellings for you. If you are finding them tricky remember to write them out a few times!</a:t>
            </a: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r>
              <a:rPr lang="en-GB" sz="2400" dirty="0">
                <a:latin typeface="CCW Cursive Writing 22" panose="03050602040000000000" pitchFamily="66" charset="0"/>
              </a:rPr>
              <a:t> </a:t>
            </a:r>
            <a:r>
              <a:rPr lang="en-GB" sz="2400" dirty="0" smtClean="0">
                <a:latin typeface="CCW Cursive Writing 22" panose="03050602040000000000" pitchFamily="66" charset="0"/>
              </a:rPr>
              <a:t>                     eye</a:t>
            </a:r>
          </a:p>
          <a:p>
            <a:r>
              <a:rPr lang="en-GB" sz="2400" dirty="0" smtClean="0">
                <a:latin typeface="CCW Cursive Writing 22" panose="03050602040000000000" pitchFamily="66" charset="0"/>
              </a:rPr>
              <a:t>                      money</a:t>
            </a:r>
          </a:p>
          <a:p>
            <a:r>
              <a:rPr lang="en-GB" sz="2400" dirty="0">
                <a:latin typeface="CCW Cursive Writing 22" panose="03050602040000000000" pitchFamily="66" charset="0"/>
              </a:rPr>
              <a:t> </a:t>
            </a:r>
            <a:r>
              <a:rPr lang="en-GB" sz="2400" dirty="0" smtClean="0">
                <a:latin typeface="CCW Cursive Writing 22" panose="03050602040000000000" pitchFamily="66" charset="0"/>
              </a:rPr>
              <a:t>                     even</a:t>
            </a:r>
          </a:p>
          <a:p>
            <a:r>
              <a:rPr lang="en-GB" sz="2400" dirty="0">
                <a:latin typeface="CCW Cursive Writing 22" panose="03050602040000000000" pitchFamily="66" charset="0"/>
              </a:rPr>
              <a:t> </a:t>
            </a:r>
            <a:r>
              <a:rPr lang="en-GB" sz="2400" dirty="0" smtClean="0">
                <a:latin typeface="CCW Cursive Writing 22" panose="03050602040000000000" pitchFamily="66" charset="0"/>
              </a:rPr>
              <a:t>                     children</a:t>
            </a:r>
          </a:p>
          <a:p>
            <a:r>
              <a:rPr lang="en-GB" sz="2400" dirty="0">
                <a:latin typeface="CCW Cursive Writing 22" panose="03050602040000000000" pitchFamily="66" charset="0"/>
              </a:rPr>
              <a:t> </a:t>
            </a:r>
            <a:r>
              <a:rPr lang="en-GB" sz="2400" dirty="0" smtClean="0">
                <a:latin typeface="CCW Cursive Writing 22" panose="03050602040000000000" pitchFamily="66" charset="0"/>
              </a:rPr>
              <a:t>                     wonderful</a:t>
            </a:r>
          </a:p>
          <a:p>
            <a:r>
              <a:rPr lang="en-GB" sz="2400" dirty="0">
                <a:latin typeface="CCW Cursive Writing 22" panose="03050602040000000000" pitchFamily="66" charset="0"/>
              </a:rPr>
              <a:t> </a:t>
            </a:r>
            <a:r>
              <a:rPr lang="en-GB" sz="2400" dirty="0" smtClean="0">
                <a:latin typeface="CCW Cursive Writing 22" panose="03050602040000000000" pitchFamily="66" charset="0"/>
              </a:rPr>
              <a:t>                     cheerful</a:t>
            </a:r>
          </a:p>
          <a:p>
            <a:r>
              <a:rPr lang="en-GB" sz="2400" dirty="0">
                <a:latin typeface="CCW Cursive Writing 22" panose="03050602040000000000" pitchFamily="66" charset="0"/>
              </a:rPr>
              <a:t> </a:t>
            </a:r>
            <a:r>
              <a:rPr lang="en-GB" sz="2400" dirty="0" smtClean="0">
                <a:latin typeface="CCW Cursive Writing 22" panose="03050602040000000000" pitchFamily="66" charset="0"/>
              </a:rPr>
              <a:t>                     beautiful</a:t>
            </a:r>
          </a:p>
          <a:p>
            <a:r>
              <a:rPr lang="en-GB" sz="2400" dirty="0">
                <a:latin typeface="CCW Cursive Writing 22" panose="03050602040000000000" pitchFamily="66" charset="0"/>
              </a:rPr>
              <a:t> </a:t>
            </a:r>
            <a:r>
              <a:rPr lang="en-GB" sz="2400" dirty="0" smtClean="0">
                <a:latin typeface="CCW Cursive Writing 22" panose="03050602040000000000" pitchFamily="66" charset="0"/>
              </a:rPr>
              <a:t>                     careful</a:t>
            </a:r>
          </a:p>
          <a:p>
            <a:r>
              <a:rPr lang="en-GB" sz="2400" dirty="0">
                <a:latin typeface="CCW Cursive Writing 22" panose="03050602040000000000" pitchFamily="66" charset="0"/>
              </a:rPr>
              <a:t> </a:t>
            </a:r>
            <a:r>
              <a:rPr lang="en-GB" sz="2400" dirty="0" smtClean="0">
                <a:latin typeface="CCW Cursive Writing 22" panose="03050602040000000000" pitchFamily="66" charset="0"/>
              </a:rPr>
              <a:t>                     successful</a:t>
            </a:r>
          </a:p>
          <a:p>
            <a:r>
              <a:rPr lang="en-GB" sz="2400" dirty="0">
                <a:latin typeface="CCW Cursive Writing 22" panose="03050602040000000000" pitchFamily="66" charset="0"/>
              </a:rPr>
              <a:t> </a:t>
            </a:r>
            <a:r>
              <a:rPr lang="en-GB" sz="2400" dirty="0" smtClean="0">
                <a:latin typeface="CCW Cursive Writing 22" panose="03050602040000000000" pitchFamily="66" charset="0"/>
              </a:rPr>
              <a:t>                     helpful    </a:t>
            </a:r>
            <a:endParaRPr lang="en-GB" sz="2400" dirty="0">
              <a:latin typeface="CCW Cursive Writing 22" panose="03050602040000000000" pitchFamily="66" charset="0"/>
            </a:endParaRPr>
          </a:p>
        </p:txBody>
      </p:sp>
      <p:sp>
        <p:nvSpPr>
          <p:cNvPr id="5" name="Rectangle 4"/>
          <p:cNvSpPr/>
          <p:nvPr/>
        </p:nvSpPr>
        <p:spPr>
          <a:xfrm>
            <a:off x="4040758" y="2590491"/>
            <a:ext cx="2911642" cy="41268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350838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1371600" y="4919358"/>
            <a:ext cx="10124745" cy="1938992"/>
          </a:xfrm>
          <a:prstGeom prst="rect">
            <a:avLst/>
          </a:prstGeom>
          <a:noFill/>
        </p:spPr>
        <p:txBody>
          <a:bodyPr wrap="square" rtlCol="0">
            <a:spAutoFit/>
          </a:bodyPr>
          <a:lstStyle/>
          <a:p>
            <a:r>
              <a:rPr lang="en-GB" sz="2400" dirty="0" smtClean="0">
                <a:latin typeface="CCW Cursive Writing 22" panose="03050602040000000000" pitchFamily="66" charset="0"/>
              </a:rPr>
              <a:t>Well done everyone! We hope you have a lovely half term.</a:t>
            </a: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a:p>
            <a:endParaRPr lang="en-GB" dirty="0">
              <a:latin typeface="CCW Cursive Writing 22" panose="03050602040000000000" pitchFamily="66" charset="0"/>
            </a:endParaRPr>
          </a:p>
        </p:txBody>
      </p:sp>
      <p:sp>
        <p:nvSpPr>
          <p:cNvPr id="2" name="AutoShape 2" descr="Teacher's Superhero Wow Reward Sticker Labels, 70 Stickers @ 2.5cm, Glossy  Photo Quality, Ideal for Child… | Teacher stickers, Motivational sticker,  School sticker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4" descr="Teacher's Superhero Wow Reward Sticker Labels, 70 Stickers @ 2.5cm, Glossy  Photo Quality, Ideal for Child… | Teacher stickers, Motivational sticker,  School sticker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4" name="Picture 6" descr="Very Good Cliparts 2 - 229 X 360 - WebComicms.Ne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2316" y="445213"/>
            <a:ext cx="2731168" cy="4302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4048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7030A0">
            <a:alpha val="12000"/>
          </a:srgbClr>
        </a:solidFill>
        <a:effectLst/>
      </p:bgPr>
    </p:bg>
    <p:spTree>
      <p:nvGrpSpPr>
        <p:cNvPr id="1" name=""/>
        <p:cNvGrpSpPr/>
        <p:nvPr/>
      </p:nvGrpSpPr>
      <p:grpSpPr>
        <a:xfrm>
          <a:off x="0" y="0"/>
          <a:ext cx="0" cy="0"/>
          <a:chOff x="0" y="0"/>
          <a:chExt cx="0" cy="0"/>
        </a:xfrm>
      </p:grpSpPr>
      <p:sp>
        <p:nvSpPr>
          <p:cNvPr id="4" name="TextBox 3"/>
          <p:cNvSpPr txBox="1"/>
          <p:nvPr/>
        </p:nvSpPr>
        <p:spPr>
          <a:xfrm>
            <a:off x="816219" y="151954"/>
            <a:ext cx="10229850" cy="4770537"/>
          </a:xfrm>
          <a:prstGeom prst="rect">
            <a:avLst/>
          </a:prstGeom>
          <a:noFill/>
        </p:spPr>
        <p:txBody>
          <a:bodyPr wrap="square" rtlCol="0">
            <a:spAutoFit/>
          </a:bodyPr>
          <a:lstStyle/>
          <a:p>
            <a:r>
              <a:rPr lang="en-GB" sz="3600" dirty="0" smtClean="0">
                <a:latin typeface="CCW Cursive Writing 22" panose="03050602040000000000" pitchFamily="66" charset="0"/>
              </a:rPr>
              <a:t>Now we will practise this weeks common exception words (CEW).</a:t>
            </a:r>
          </a:p>
          <a:p>
            <a:endParaRPr lang="en-GB" sz="3600" dirty="0">
              <a:latin typeface="CCW Cursive Writing 22" panose="03050602040000000000" pitchFamily="66" charset="0"/>
            </a:endParaRPr>
          </a:p>
          <a:p>
            <a:r>
              <a:rPr lang="en-GB" sz="1600" dirty="0" smtClean="0">
                <a:solidFill>
                  <a:srgbClr val="FF0000"/>
                </a:solidFill>
                <a:latin typeface="CCW Cursive Writing 22" panose="03050602040000000000" pitchFamily="66" charset="0"/>
              </a:rPr>
              <a:t>Reveal the words</a:t>
            </a:r>
          </a:p>
          <a:p>
            <a:r>
              <a:rPr lang="en-GB" sz="1600" dirty="0" smtClean="0">
                <a:solidFill>
                  <a:srgbClr val="FF0000"/>
                </a:solidFill>
                <a:latin typeface="CCW Cursive Writing 22" panose="03050602040000000000" pitchFamily="66" charset="0"/>
              </a:rPr>
              <a:t>one by one. Look/write/check</a:t>
            </a:r>
            <a:r>
              <a:rPr lang="en-GB" sz="1100" dirty="0" smtClean="0">
                <a:solidFill>
                  <a:srgbClr val="FF0000"/>
                </a:solidFill>
                <a:latin typeface="CCW Cursive Writing 22" panose="03050602040000000000" pitchFamily="66" charset="0"/>
              </a:rPr>
              <a:t>.</a:t>
            </a:r>
            <a:r>
              <a:rPr lang="en-GB" sz="3600" dirty="0" smtClean="0">
                <a:solidFill>
                  <a:srgbClr val="FF0000"/>
                </a:solidFill>
                <a:latin typeface="CCW Cursive Writing 22" panose="03050602040000000000" pitchFamily="66" charset="0"/>
              </a:rPr>
              <a:t>   </a:t>
            </a:r>
            <a:r>
              <a:rPr lang="en-GB" sz="3600" dirty="0" smtClean="0">
                <a:latin typeface="CCW Cursive Writing 22" panose="03050602040000000000" pitchFamily="66" charset="0"/>
              </a:rPr>
              <a:t>children</a:t>
            </a:r>
          </a:p>
          <a:p>
            <a:r>
              <a:rPr lang="en-GB" sz="3600" dirty="0">
                <a:latin typeface="CCW Cursive Writing 22" panose="03050602040000000000" pitchFamily="66" charset="0"/>
              </a:rPr>
              <a:t> </a:t>
            </a:r>
            <a:r>
              <a:rPr lang="en-GB" sz="3600" dirty="0" smtClean="0">
                <a:latin typeface="CCW Cursive Writing 22" panose="03050602040000000000" pitchFamily="66" charset="0"/>
              </a:rPr>
              <a:t>                  eye</a:t>
            </a:r>
          </a:p>
          <a:p>
            <a:r>
              <a:rPr lang="en-GB" sz="3600" dirty="0" smtClean="0">
                <a:latin typeface="CCW Cursive Writing 22" panose="03050602040000000000" pitchFamily="66" charset="0"/>
              </a:rPr>
              <a:t>                   even</a:t>
            </a:r>
          </a:p>
          <a:p>
            <a:r>
              <a:rPr lang="en-GB" sz="3600" dirty="0">
                <a:latin typeface="CCW Cursive Writing 22" panose="03050602040000000000" pitchFamily="66" charset="0"/>
              </a:rPr>
              <a:t> </a:t>
            </a:r>
            <a:r>
              <a:rPr lang="en-GB" sz="3600" dirty="0" smtClean="0">
                <a:latin typeface="CCW Cursive Writing 22" panose="03050602040000000000" pitchFamily="66" charset="0"/>
              </a:rPr>
              <a:t>                  money</a:t>
            </a:r>
            <a:endParaRPr lang="en-GB" sz="3600" dirty="0">
              <a:latin typeface="CCW Cursive Writing 22" panose="03050602040000000000" pitchFamily="66" charset="0"/>
            </a:endParaRPr>
          </a:p>
        </p:txBody>
      </p:sp>
      <p:sp>
        <p:nvSpPr>
          <p:cNvPr id="5" name="Rectangle 4"/>
          <p:cNvSpPr/>
          <p:nvPr/>
        </p:nvSpPr>
        <p:spPr>
          <a:xfrm>
            <a:off x="5931144" y="2144452"/>
            <a:ext cx="2943225" cy="332422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6" name="TextBox 5"/>
          <p:cNvSpPr txBox="1"/>
          <p:nvPr/>
        </p:nvSpPr>
        <p:spPr>
          <a:xfrm>
            <a:off x="610330" y="3887861"/>
            <a:ext cx="3486150" cy="923330"/>
          </a:xfrm>
          <a:prstGeom prst="rect">
            <a:avLst/>
          </a:prstGeom>
          <a:noFill/>
        </p:spPr>
        <p:txBody>
          <a:bodyPr wrap="square" rtlCol="0">
            <a:spAutoFit/>
          </a:bodyPr>
          <a:lstStyle/>
          <a:p>
            <a:r>
              <a:rPr lang="en-GB" dirty="0" smtClean="0">
                <a:latin typeface="CCW Cursive Writing 22" panose="03050602040000000000" pitchFamily="66" charset="0"/>
              </a:rPr>
              <a:t>Well done all of you!!</a:t>
            </a:r>
          </a:p>
          <a:p>
            <a:endParaRPr lang="en-GB" dirty="0">
              <a:latin typeface="CCW Cursive Writing 22" panose="03050602040000000000" pitchFamily="66" charset="0"/>
            </a:endParaRPr>
          </a:p>
        </p:txBody>
      </p:sp>
      <p:sp>
        <p:nvSpPr>
          <p:cNvPr id="2" name="TextBox 1"/>
          <p:cNvSpPr txBox="1"/>
          <p:nvPr/>
        </p:nvSpPr>
        <p:spPr>
          <a:xfrm>
            <a:off x="3684988" y="5468677"/>
            <a:ext cx="7780720" cy="923330"/>
          </a:xfrm>
          <a:prstGeom prst="rect">
            <a:avLst/>
          </a:prstGeom>
          <a:noFill/>
        </p:spPr>
        <p:txBody>
          <a:bodyPr wrap="none" rtlCol="0">
            <a:spAutoFit/>
          </a:bodyPr>
          <a:lstStyle/>
          <a:p>
            <a:r>
              <a:rPr lang="en-GB" dirty="0" smtClean="0"/>
              <a:t>If you already know your Year 2 CEW </a:t>
            </a:r>
            <a:r>
              <a:rPr lang="en-GB" dirty="0"/>
              <a:t>l</a:t>
            </a:r>
            <a:r>
              <a:rPr lang="en-GB" dirty="0" smtClean="0"/>
              <a:t>ook for the Super Spelling Challenge on the</a:t>
            </a:r>
          </a:p>
          <a:p>
            <a:r>
              <a:rPr lang="en-GB" dirty="0"/>
              <a:t>w</a:t>
            </a:r>
            <a:r>
              <a:rPr lang="en-GB" dirty="0" smtClean="0"/>
              <a:t>ebsite  and practise 6 x words a week. We have some fantastic new badges </a:t>
            </a:r>
          </a:p>
          <a:p>
            <a:r>
              <a:rPr lang="en-GB" dirty="0" smtClean="0"/>
              <a:t>for when you come back to school!</a:t>
            </a:r>
            <a:endParaRPr lang="en-GB"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0330" y="4922491"/>
            <a:ext cx="2616348" cy="1469516"/>
          </a:xfrm>
          <a:prstGeom prst="rect">
            <a:avLst/>
          </a:prstGeom>
        </p:spPr>
      </p:pic>
    </p:spTree>
    <p:extLst>
      <p:ext uri="{BB962C8B-B14F-4D97-AF65-F5344CB8AC3E}">
        <p14:creationId xmlns:p14="http://schemas.microsoft.com/office/powerpoint/2010/main" val="2405333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extBox 1"/>
          <p:cNvSpPr txBox="1"/>
          <p:nvPr/>
        </p:nvSpPr>
        <p:spPr>
          <a:xfrm>
            <a:off x="1000125" y="685800"/>
            <a:ext cx="10125075" cy="954107"/>
          </a:xfrm>
          <a:prstGeom prst="rect">
            <a:avLst/>
          </a:prstGeom>
          <a:noFill/>
        </p:spPr>
        <p:txBody>
          <a:bodyPr wrap="square" rtlCol="0">
            <a:spAutoFit/>
          </a:bodyPr>
          <a:lstStyle/>
          <a:p>
            <a:r>
              <a:rPr lang="en-GB" sz="2800" dirty="0" smtClean="0">
                <a:latin typeface="CCW Cursive Writing 22" panose="03050602040000000000" pitchFamily="66" charset="0"/>
              </a:rPr>
              <a:t>This week we are going to focus on words with the suffix _</a:t>
            </a:r>
            <a:r>
              <a:rPr lang="en-GB" sz="2800" dirty="0" err="1" smtClean="0">
                <a:solidFill>
                  <a:srgbClr val="FF0000"/>
                </a:solidFill>
                <a:latin typeface="CCW Cursive Writing 22" panose="03050602040000000000" pitchFamily="66" charset="0"/>
              </a:rPr>
              <a:t>ful</a:t>
            </a:r>
            <a:endParaRPr lang="en-GB" sz="2800" dirty="0">
              <a:solidFill>
                <a:srgbClr val="FF0000"/>
              </a:solidFill>
              <a:latin typeface="CCW Cursive Writing 22" panose="03050602040000000000" pitchFamily="66" charset="0"/>
            </a:endParaRPr>
          </a:p>
        </p:txBody>
      </p:sp>
      <p:sp>
        <p:nvSpPr>
          <p:cNvPr id="6" name="Rectangle 5"/>
          <p:cNvSpPr/>
          <p:nvPr/>
        </p:nvSpPr>
        <p:spPr>
          <a:xfrm>
            <a:off x="439153" y="1460115"/>
            <a:ext cx="11851105" cy="3706656"/>
          </a:xfrm>
          <a:prstGeom prst="rect">
            <a:avLst/>
          </a:prstGeom>
        </p:spPr>
        <p:txBody>
          <a:bodyPr wrap="square">
            <a:spAutoFit/>
          </a:bodyPr>
          <a:lstStyle/>
          <a:p>
            <a:pPr>
              <a:lnSpc>
                <a:spcPct val="115000"/>
              </a:lnSpc>
              <a:spcAft>
                <a:spcPts val="1000"/>
              </a:spcAft>
            </a:pPr>
            <a:endParaRPr lang="en-GB" dirty="0" smtClean="0">
              <a:latin typeface="CCW Cursive Writing 22" panose="03050602040000000000" pitchFamily="66" charset="0"/>
              <a:ea typeface="Calibri" panose="020F0502020204030204" pitchFamily="34" charset="0"/>
              <a:cs typeface="Times New Roman" panose="02020603050405020304" pitchFamily="18" charset="0"/>
            </a:endParaRPr>
          </a:p>
          <a:p>
            <a:pPr>
              <a:lnSpc>
                <a:spcPct val="115000"/>
              </a:lnSpc>
              <a:spcAft>
                <a:spcPts val="1000"/>
              </a:spcAft>
            </a:pPr>
            <a:r>
              <a:rPr lang="en-GB" dirty="0" smtClean="0">
                <a:latin typeface="CCW Cursive Writing 22" panose="03050602040000000000" pitchFamily="66" charset="0"/>
                <a:ea typeface="Calibri" panose="020F0502020204030204" pitchFamily="34" charset="0"/>
                <a:cs typeface="Times New Roman" panose="02020603050405020304" pitchFamily="18" charset="0"/>
              </a:rPr>
              <a:t>What do you notice about these words? Where is the ‘</a:t>
            </a:r>
            <a:r>
              <a:rPr lang="en-GB" dirty="0" err="1" smtClean="0">
                <a:latin typeface="CCW Cursive Writing 22" panose="03050602040000000000" pitchFamily="66" charset="0"/>
                <a:ea typeface="Calibri" panose="020F0502020204030204" pitchFamily="34" charset="0"/>
                <a:cs typeface="Times New Roman" panose="02020603050405020304" pitchFamily="18" charset="0"/>
              </a:rPr>
              <a:t>ful</a:t>
            </a:r>
            <a:r>
              <a:rPr lang="en-GB" dirty="0" smtClean="0">
                <a:latin typeface="CCW Cursive Writing 22" panose="03050602040000000000" pitchFamily="66" charset="0"/>
                <a:ea typeface="Calibri" panose="020F0502020204030204" pitchFamily="34" charset="0"/>
                <a:cs typeface="Times New Roman" panose="02020603050405020304" pitchFamily="18" charset="0"/>
              </a:rPr>
              <a:t>’ suffix?</a:t>
            </a:r>
          </a:p>
          <a:p>
            <a:pPr>
              <a:lnSpc>
                <a:spcPct val="115000"/>
              </a:lnSpc>
              <a:spcAft>
                <a:spcPts val="1000"/>
              </a:spcAft>
            </a:pPr>
            <a:endParaRPr lang="en-GB" dirty="0" smtClean="0">
              <a:solidFill>
                <a:srgbClr val="FF0000"/>
              </a:solidFill>
              <a:latin typeface="CCW Cursive Writing 22" panose="03050602040000000000" pitchFamily="66" charset="0"/>
              <a:ea typeface="Calibri" panose="020F0502020204030204" pitchFamily="34" charset="0"/>
              <a:cs typeface="Times New Roman" panose="02020603050405020304" pitchFamily="18" charset="0"/>
            </a:endParaRPr>
          </a:p>
          <a:p>
            <a:pPr>
              <a:lnSpc>
                <a:spcPct val="115000"/>
              </a:lnSpc>
              <a:spcAft>
                <a:spcPts val="1000"/>
              </a:spcAft>
            </a:pPr>
            <a:r>
              <a:rPr lang="en-GB" sz="2400" dirty="0" smtClean="0">
                <a:solidFill>
                  <a:srgbClr val="FF0000"/>
                </a:solidFill>
                <a:latin typeface="CCW Cursive Writing 22" panose="03050602040000000000" pitchFamily="66" charset="0"/>
                <a:ea typeface="Calibri" panose="020F0502020204030204" pitchFamily="34" charset="0"/>
                <a:cs typeface="Times New Roman" panose="02020603050405020304" pitchFamily="18" charset="0"/>
              </a:rPr>
              <a:t>   cheerful   useful  careful    hopeful</a:t>
            </a:r>
          </a:p>
          <a:p>
            <a:pPr>
              <a:lnSpc>
                <a:spcPct val="115000"/>
              </a:lnSpc>
              <a:spcAft>
                <a:spcPts val="1000"/>
              </a:spcAft>
            </a:pPr>
            <a:endParaRPr lang="en-GB" dirty="0" smtClean="0">
              <a:latin typeface="CCW Cursive Writing 22" panose="03050602040000000000" pitchFamily="66" charset="0"/>
              <a:ea typeface="Calibri" panose="020F0502020204030204" pitchFamily="34" charset="0"/>
              <a:cs typeface="Times New Roman" panose="02020603050405020304" pitchFamily="18" charset="0"/>
            </a:endParaRPr>
          </a:p>
          <a:p>
            <a:pPr>
              <a:lnSpc>
                <a:spcPct val="115000"/>
              </a:lnSpc>
              <a:spcAft>
                <a:spcPts val="1000"/>
              </a:spcAft>
            </a:pPr>
            <a:r>
              <a:rPr lang="en-GB" sz="2400" dirty="0" smtClean="0">
                <a:latin typeface="CCW Cursive Writing 22" panose="03050602040000000000" pitchFamily="66" charset="0"/>
                <a:ea typeface="Calibri" panose="020F0502020204030204" pitchFamily="34" charset="0"/>
                <a:cs typeface="Times New Roman" panose="02020603050405020304" pitchFamily="18" charset="0"/>
              </a:rPr>
              <a:t>That’s right! Did you notice the _</a:t>
            </a:r>
            <a:r>
              <a:rPr lang="en-GB" sz="2400" dirty="0" err="1" smtClean="0">
                <a:latin typeface="CCW Cursive Writing 22" panose="03050602040000000000" pitchFamily="66" charset="0"/>
                <a:ea typeface="Calibri" panose="020F0502020204030204" pitchFamily="34" charset="0"/>
                <a:cs typeface="Times New Roman" panose="02020603050405020304" pitchFamily="18" charset="0"/>
              </a:rPr>
              <a:t>ful</a:t>
            </a:r>
            <a:r>
              <a:rPr lang="en-GB" sz="2400" dirty="0" smtClean="0">
                <a:latin typeface="CCW Cursive Writing 22" panose="03050602040000000000" pitchFamily="66" charset="0"/>
                <a:ea typeface="Calibri" panose="020F0502020204030204" pitchFamily="34" charset="0"/>
                <a:cs typeface="Times New Roman" panose="02020603050405020304" pitchFamily="18" charset="0"/>
              </a:rPr>
              <a:t> suffix is at the end of the word. A suffix is letters that are added at the end.</a:t>
            </a:r>
            <a:endParaRPr lang="en-GB" sz="2400" dirty="0">
              <a:latin typeface="CCW Cursive Writing 22" panose="03050602040000000000" pitchFamily="66" charset="0"/>
              <a:ea typeface="Calibri" panose="020F0502020204030204" pitchFamily="34" charset="0"/>
              <a:cs typeface="Times New Roman" panose="02020603050405020304" pitchFamily="18" charset="0"/>
            </a:endParaRPr>
          </a:p>
        </p:txBody>
      </p:sp>
      <p:sp>
        <p:nvSpPr>
          <p:cNvPr id="8" name="Rectangle 7"/>
          <p:cNvSpPr/>
          <p:nvPr/>
        </p:nvSpPr>
        <p:spPr>
          <a:xfrm>
            <a:off x="577516" y="3738032"/>
            <a:ext cx="10781078" cy="18085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35914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52520" y="305891"/>
            <a:ext cx="5902325" cy="9448740"/>
          </a:xfrm>
          <a:prstGeom prst="rect">
            <a:avLst/>
          </a:prstGeom>
          <a:noFill/>
        </p:spPr>
        <p:txBody>
          <a:bodyPr wrap="square" rtlCol="0">
            <a:spAutoFit/>
          </a:bodyPr>
          <a:lstStyle/>
          <a:p>
            <a:r>
              <a:rPr lang="en-GB" sz="3200" dirty="0" smtClean="0">
                <a:latin typeface="CCW Cursive Writing 22" panose="03050602040000000000" pitchFamily="66" charset="0"/>
              </a:rPr>
              <a:t>Now lets practise writing some of  those words by adding the suffix.</a:t>
            </a:r>
          </a:p>
          <a:p>
            <a:endParaRPr lang="en-GB" sz="3200" dirty="0">
              <a:latin typeface="CCW Cursive Writing 22" panose="03050602040000000000" pitchFamily="66" charset="0"/>
            </a:endParaRPr>
          </a:p>
          <a:p>
            <a:r>
              <a:rPr lang="en-GB" sz="3200" dirty="0">
                <a:latin typeface="CCW Cursive Writing 22" panose="03050602040000000000" pitchFamily="66" charset="0"/>
              </a:rPr>
              <a:t>h</a:t>
            </a:r>
            <a:r>
              <a:rPr lang="en-GB" sz="3200" dirty="0" smtClean="0">
                <a:latin typeface="CCW Cursive Writing 22" panose="03050602040000000000" pitchFamily="66" charset="0"/>
              </a:rPr>
              <a:t>ope </a:t>
            </a:r>
          </a:p>
          <a:p>
            <a:endParaRPr lang="en-GB" sz="3200" dirty="0">
              <a:latin typeface="CCW Cursive Writing 22" panose="03050602040000000000" pitchFamily="66" charset="0"/>
            </a:endParaRPr>
          </a:p>
          <a:p>
            <a:r>
              <a:rPr lang="en-GB" sz="3200" dirty="0" smtClean="0">
                <a:latin typeface="CCW Cursive Writing 22" panose="03050602040000000000" pitchFamily="66" charset="0"/>
              </a:rPr>
              <a:t>care</a:t>
            </a:r>
          </a:p>
          <a:p>
            <a:endParaRPr lang="en-GB" sz="3200" dirty="0">
              <a:latin typeface="CCW Cursive Writing 22" panose="03050602040000000000" pitchFamily="66" charset="0"/>
            </a:endParaRPr>
          </a:p>
          <a:p>
            <a:r>
              <a:rPr lang="en-GB" sz="3200" dirty="0" smtClean="0">
                <a:latin typeface="CCW Cursive Writing 22" panose="03050602040000000000" pitchFamily="66" charset="0"/>
              </a:rPr>
              <a:t>cheer</a:t>
            </a:r>
          </a:p>
          <a:p>
            <a:endParaRPr lang="en-GB" sz="3200" dirty="0">
              <a:latin typeface="CCW Cursive Writing 22" panose="03050602040000000000" pitchFamily="66" charset="0"/>
            </a:endParaRPr>
          </a:p>
          <a:p>
            <a:r>
              <a:rPr lang="en-GB" sz="3200" dirty="0" smtClean="0">
                <a:latin typeface="CCW Cursive Writing 22" panose="03050602040000000000" pitchFamily="66" charset="0"/>
              </a:rPr>
              <a:t>thank</a:t>
            </a:r>
          </a:p>
          <a:p>
            <a:endParaRPr lang="en-GB" sz="3200" dirty="0">
              <a:latin typeface="CCW Cursive Writing 22" panose="03050602040000000000" pitchFamily="66" charset="0"/>
            </a:endParaRPr>
          </a:p>
          <a:p>
            <a:endParaRPr lang="en-GB" sz="3200" dirty="0" smtClean="0">
              <a:latin typeface="CCW Cursive Writing 22" panose="03050602040000000000" pitchFamily="66" charset="0"/>
            </a:endParaRPr>
          </a:p>
          <a:p>
            <a:endParaRPr lang="en-GB" sz="3200" dirty="0">
              <a:latin typeface="CCW Cursive Writing 22" panose="03050602040000000000" pitchFamily="66" charset="0"/>
            </a:endParaRPr>
          </a:p>
          <a:p>
            <a:endParaRPr lang="en-GB" sz="3200" dirty="0" smtClean="0">
              <a:latin typeface="CCW Cursive Writing 22" panose="03050602040000000000" pitchFamily="66" charset="0"/>
            </a:endParaRPr>
          </a:p>
          <a:p>
            <a:endParaRPr lang="en-GB" sz="3200" dirty="0">
              <a:latin typeface="CCW Cursive Writing 22" panose="03050602040000000000" pitchFamily="66" charset="0"/>
            </a:endParaRPr>
          </a:p>
          <a:p>
            <a:endParaRPr lang="en-GB" sz="3200" dirty="0" smtClean="0">
              <a:latin typeface="CCW Cursive Writing 22" panose="03050602040000000000" pitchFamily="66" charset="0"/>
            </a:endParaRPr>
          </a:p>
        </p:txBody>
      </p:sp>
      <p:sp>
        <p:nvSpPr>
          <p:cNvPr id="3" name="AutoShape 2" descr="Free Black Arrow Transparent, Download Free Clip Art, Free Clip Art on  Clipart Libra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4" descr="Free Black Arrow Transparent, Download Free Clip Art, Free Clip Art on  Clipart Librar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6" descr="Free Black Arrow Transparent, Download Free Clip Art, Free Clip Art on  Clipart Library"/>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8" descr="Arrow clipart transparent background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1426" y="3110487"/>
            <a:ext cx="932256" cy="72047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descr="Arrow clipart transparent background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1426" y="3947233"/>
            <a:ext cx="932256" cy="72047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8" descr="Arrow clipart transparent background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1426" y="4900250"/>
            <a:ext cx="932256" cy="720476"/>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8" descr="Arrow clipart transparent background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1426" y="5915083"/>
            <a:ext cx="932256" cy="720476"/>
          </a:xfrm>
          <a:prstGeom prst="rect">
            <a:avLst/>
          </a:prstGeom>
          <a:noFill/>
          <a:extLst>
            <a:ext uri="{909E8E84-426E-40DD-AFC4-6F175D3DCCD1}">
              <a14:hiddenFill xmlns:a14="http://schemas.microsoft.com/office/drawing/2010/main">
                <a:solidFill>
                  <a:srgbClr val="FFFFFF"/>
                </a:solidFill>
              </a14:hiddenFill>
            </a:ext>
          </a:extLst>
        </p:spPr>
      </p:pic>
      <p:sp>
        <p:nvSpPr>
          <p:cNvPr id="7" name="5-Point Star 6"/>
          <p:cNvSpPr/>
          <p:nvPr/>
        </p:nvSpPr>
        <p:spPr>
          <a:xfrm>
            <a:off x="8678008" y="993531"/>
            <a:ext cx="773723" cy="597877"/>
          </a:xfrm>
          <a:prstGeom prst="star5">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9" name="TextBox 8"/>
          <p:cNvSpPr txBox="1"/>
          <p:nvPr/>
        </p:nvSpPr>
        <p:spPr>
          <a:xfrm>
            <a:off x="8159262" y="1910158"/>
            <a:ext cx="3332284" cy="1200329"/>
          </a:xfrm>
          <a:prstGeom prst="rect">
            <a:avLst/>
          </a:prstGeom>
          <a:noFill/>
        </p:spPr>
        <p:txBody>
          <a:bodyPr wrap="square" rtlCol="0">
            <a:spAutoFit/>
          </a:bodyPr>
          <a:lstStyle/>
          <a:p>
            <a:r>
              <a:rPr lang="en-GB" dirty="0" smtClean="0">
                <a:latin typeface="CCW Cursive Writing 22" panose="03050602040000000000" pitchFamily="66" charset="0"/>
              </a:rPr>
              <a:t>Can you think of any more words with the suffix </a:t>
            </a:r>
            <a:r>
              <a:rPr lang="en-GB" dirty="0" err="1" smtClean="0">
                <a:latin typeface="CCW Cursive Writing 22" panose="03050602040000000000" pitchFamily="66" charset="0"/>
              </a:rPr>
              <a:t>ful</a:t>
            </a:r>
            <a:r>
              <a:rPr lang="en-GB" dirty="0" smtClean="0">
                <a:latin typeface="CCW Cursive Writing 22" panose="03050602040000000000" pitchFamily="66" charset="0"/>
              </a:rPr>
              <a:t>?</a:t>
            </a:r>
            <a:endParaRPr lang="en-GB" dirty="0">
              <a:latin typeface="CCW Cursive Writing 22" panose="03050602040000000000" pitchFamily="66" charset="0"/>
            </a:endParaRPr>
          </a:p>
        </p:txBody>
      </p:sp>
    </p:spTree>
    <p:extLst>
      <p:ext uri="{BB962C8B-B14F-4D97-AF65-F5344CB8AC3E}">
        <p14:creationId xmlns:p14="http://schemas.microsoft.com/office/powerpoint/2010/main" val="1515193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329515" y="149311"/>
            <a:ext cx="9989284" cy="6740307"/>
          </a:xfrm>
          <a:prstGeom prst="rect">
            <a:avLst/>
          </a:prstGeom>
          <a:noFill/>
        </p:spPr>
        <p:txBody>
          <a:bodyPr wrap="square" rtlCol="0">
            <a:spAutoFit/>
          </a:bodyPr>
          <a:lstStyle/>
          <a:p>
            <a:r>
              <a:rPr lang="en-GB" sz="2400" b="1" dirty="0" smtClean="0">
                <a:latin typeface="CCW Cursive Writing 22" panose="03050602040000000000" pitchFamily="66" charset="0"/>
              </a:rPr>
              <a:t>Now put the correct word in these sentences. Try to spell them on your own.</a:t>
            </a:r>
          </a:p>
          <a:p>
            <a:endParaRPr lang="en-GB" dirty="0">
              <a:latin typeface="CCW Cursive Writing 22" panose="03050602040000000000" pitchFamily="66" charset="0"/>
            </a:endParaRPr>
          </a:p>
          <a:p>
            <a:r>
              <a:rPr lang="en-GB" sz="2400" dirty="0" smtClean="0">
                <a:latin typeface="CCW Cursive Writing 22" panose="03050602040000000000" pitchFamily="66" charset="0"/>
              </a:rPr>
              <a:t>The boy was very __________________ that he’d win a prize.</a:t>
            </a:r>
          </a:p>
          <a:p>
            <a:endParaRPr lang="en-GB" sz="2400" dirty="0">
              <a:latin typeface="CCW Cursive Writing 22" panose="03050602040000000000" pitchFamily="66" charset="0"/>
            </a:endParaRPr>
          </a:p>
          <a:p>
            <a:endParaRPr lang="en-GB" sz="2400" dirty="0">
              <a:latin typeface="CCW Cursive Writing 22" panose="03050602040000000000" pitchFamily="66" charset="0"/>
            </a:endParaRPr>
          </a:p>
          <a:p>
            <a:r>
              <a:rPr lang="en-GB" sz="2400" dirty="0" smtClean="0">
                <a:latin typeface="CCW Cursive Writing 22" panose="03050602040000000000" pitchFamily="66" charset="0"/>
              </a:rPr>
              <a:t>Be very </a:t>
            </a:r>
            <a:r>
              <a:rPr lang="en-GB" sz="3200" b="1" dirty="0" smtClean="0">
                <a:latin typeface="CCW Cursive Writing 22" panose="03050602040000000000" pitchFamily="66" charset="0"/>
              </a:rPr>
              <a:t>___________________ </a:t>
            </a:r>
            <a:r>
              <a:rPr lang="en-GB" sz="2400" dirty="0" smtClean="0">
                <a:latin typeface="CCW Cursive Writing 22" panose="03050602040000000000" pitchFamily="66" charset="0"/>
              </a:rPr>
              <a:t>with the baby rabbit.</a:t>
            </a: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r>
              <a:rPr lang="en-GB" sz="2400" dirty="0" smtClean="0">
                <a:latin typeface="CCW Cursive Writing 22" panose="03050602040000000000" pitchFamily="66" charset="0"/>
              </a:rPr>
              <a:t>Please be ________________ on the Zoom call today.</a:t>
            </a:r>
          </a:p>
          <a:p>
            <a:endParaRPr lang="en-GB" sz="3200" b="1" dirty="0">
              <a:latin typeface="CCW Cursive Writing 22" panose="03050602040000000000" pitchFamily="66" charset="0"/>
            </a:endParaRPr>
          </a:p>
          <a:p>
            <a:r>
              <a:rPr lang="en-GB" sz="3200" b="1" dirty="0" smtClean="0">
                <a:latin typeface="CCW Cursive Writing 22" panose="03050602040000000000" pitchFamily="66" charset="0"/>
              </a:rPr>
              <a:t>Well done everyone!  </a:t>
            </a:r>
          </a:p>
          <a:p>
            <a:endParaRPr lang="en-GB" dirty="0">
              <a:latin typeface="CCW Cursive Writing 22" panose="03050602040000000000" pitchFamily="66" charset="0"/>
            </a:endParaRPr>
          </a:p>
          <a:p>
            <a:endParaRPr lang="en-GB" dirty="0" smtClean="0">
              <a:latin typeface="CCW Cursive Writing 22" panose="03050602040000000000" pitchFamily="66" charset="0"/>
            </a:endParaRPr>
          </a:p>
          <a:p>
            <a:endParaRPr lang="en-GB" dirty="0">
              <a:latin typeface="CCW Cursive Writing 22" panose="03050602040000000000" pitchFamily="66" charset="0"/>
            </a:endParaRPr>
          </a:p>
        </p:txBody>
      </p:sp>
      <p:sp>
        <p:nvSpPr>
          <p:cNvPr id="4" name="AutoShape 4" descr="Fall-tree - Autumn Clipart PNG Image | Transparent PNG Free Download on  SeekPNG"/>
          <p:cNvSpPr>
            <a:spLocks noChangeAspect="1" noChangeArrowheads="1"/>
          </p:cNvSpPr>
          <p:nvPr/>
        </p:nvSpPr>
        <p:spPr bwMode="auto">
          <a:xfrm>
            <a:off x="63500" y="-136525"/>
            <a:ext cx="1847850" cy="17811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10" descr="Horn clipart beep, Horn beep Transparent FREE for download on  WebStockReview 2021"/>
          <p:cNvSpPr>
            <a:spLocks noChangeAspect="1" noChangeArrowheads="1"/>
          </p:cNvSpPr>
          <p:nvPr/>
        </p:nvSpPr>
        <p:spPr bwMode="auto">
          <a:xfrm>
            <a:off x="63500" y="-136525"/>
            <a:ext cx="1800225" cy="1876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12" descr="Horn clipart beep, Horn beep Transparent FREE for download on  WebStockReview 2021"/>
          <p:cNvSpPr>
            <a:spLocks noChangeAspect="1" noChangeArrowheads="1"/>
          </p:cNvSpPr>
          <p:nvPr/>
        </p:nvSpPr>
        <p:spPr bwMode="auto">
          <a:xfrm>
            <a:off x="215900" y="15875"/>
            <a:ext cx="1800225" cy="18764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0" name="Picture 2" descr="Srdjan Stamenkovic's ILLUSTRATIONS: Boy Won First Priz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308368" y="1463677"/>
            <a:ext cx="2605209" cy="2238309"/>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Free Bunny Clip Art, Download Free Clip Art, Free Clip Art on Clipart  Libra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6" name="Picture 8" descr="Best 25+ Rabbit clipart  Easter pictures to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432414" y="4235392"/>
            <a:ext cx="1299602" cy="142144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heerful Student Clipart &amp; Clip Art Imag #422492 - PNG Images - PNGi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15021" y="4946112"/>
            <a:ext cx="1793347" cy="14926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0053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238126" y="171450"/>
            <a:ext cx="3975100" cy="7971413"/>
          </a:xfrm>
          <a:prstGeom prst="rect">
            <a:avLst/>
          </a:prstGeom>
          <a:noFill/>
        </p:spPr>
        <p:txBody>
          <a:bodyPr wrap="square" rtlCol="0">
            <a:spAutoFit/>
          </a:bodyPr>
          <a:lstStyle/>
          <a:p>
            <a:r>
              <a:rPr lang="en-GB" sz="4000" dirty="0" smtClean="0">
                <a:latin typeface="CCW Cursive Writing 22" panose="03050602040000000000" pitchFamily="66" charset="0"/>
              </a:rPr>
              <a:t>ABC . ! ?</a:t>
            </a:r>
          </a:p>
          <a:p>
            <a:endParaRPr lang="en-GB" sz="4000" dirty="0" smtClean="0">
              <a:latin typeface="CCW Cursive Writing 22" panose="03050602040000000000" pitchFamily="66" charset="0"/>
            </a:endParaRPr>
          </a:p>
          <a:p>
            <a:r>
              <a:rPr lang="en-GB" sz="2400" dirty="0" smtClean="0">
                <a:latin typeface="CCW Cursive Writing 22" panose="03050602040000000000" pitchFamily="66" charset="0"/>
              </a:rPr>
              <a:t>Now make </a:t>
            </a:r>
          </a:p>
          <a:p>
            <a:r>
              <a:rPr lang="en-GB" sz="2400" dirty="0" smtClean="0">
                <a:latin typeface="CCW Cursive Writing 22" panose="03050602040000000000" pitchFamily="66" charset="0"/>
              </a:rPr>
              <a:t>Up your own sentence using the picture! You will need to use a word beginning with </a:t>
            </a:r>
            <a:r>
              <a:rPr lang="en-GB" sz="2400" dirty="0" smtClean="0">
                <a:solidFill>
                  <a:srgbClr val="FF0000"/>
                </a:solidFill>
                <a:latin typeface="CCW Cursive Writing 22" panose="03050602040000000000" pitchFamily="66" charset="0"/>
              </a:rPr>
              <a:t>p</a:t>
            </a:r>
            <a:r>
              <a:rPr lang="en-GB" sz="2400" dirty="0" smtClean="0">
                <a:latin typeface="CCW Cursive Writing 22" panose="03050602040000000000" pitchFamily="66" charset="0"/>
              </a:rPr>
              <a:t> and ending in </a:t>
            </a:r>
            <a:r>
              <a:rPr lang="en-GB" sz="2400" dirty="0" err="1" smtClean="0">
                <a:solidFill>
                  <a:srgbClr val="FF0000"/>
                </a:solidFill>
                <a:latin typeface="CCW Cursive Writing 22" panose="03050602040000000000" pitchFamily="66" charset="0"/>
              </a:rPr>
              <a:t>ful</a:t>
            </a:r>
            <a:r>
              <a:rPr lang="en-GB" sz="2400" dirty="0" smtClean="0">
                <a:latin typeface="CCW Cursive Writing 22" panose="03050602040000000000" pitchFamily="66" charset="0"/>
              </a:rPr>
              <a:t>!</a:t>
            </a: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r>
              <a:rPr lang="en-GB" sz="2400" dirty="0" smtClean="0">
                <a:latin typeface="CCW Cursive Writing 22" panose="03050602040000000000" pitchFamily="66" charset="0"/>
              </a:rPr>
              <a:t>That’s all for today. Well done!!</a:t>
            </a:r>
          </a:p>
          <a:p>
            <a:endParaRPr lang="en-GB" sz="3600" dirty="0" smtClean="0">
              <a:latin typeface="CCW Cursive Writing 22" panose="03050602040000000000" pitchFamily="66" charset="0"/>
            </a:endParaRPr>
          </a:p>
          <a:p>
            <a:endParaRPr lang="en-GB" sz="3200" dirty="0">
              <a:latin typeface="CCW Cursive Writing 22" panose="03050602040000000000" pitchFamily="66" charset="0"/>
            </a:endParaRPr>
          </a:p>
          <a:p>
            <a:endParaRPr lang="en-GB" sz="2800" dirty="0">
              <a:latin typeface="CCW Cursive Writing 22" panose="03050602040000000000" pitchFamily="66" charset="0"/>
            </a:endParaRPr>
          </a:p>
        </p:txBody>
      </p:sp>
      <p:sp>
        <p:nvSpPr>
          <p:cNvPr id="3" name="AutoShape 2" descr="Free Painful Cliparts, Download Free Clip Art, Free Clip Art on Clipart  Librar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6" descr="Free Pain Cliparts, Download Free Clip Art, Free Clip Art on Clipart Librar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80" name="Picture 8" descr="Pictures Of People In Pa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845" y="694592"/>
            <a:ext cx="2686050" cy="286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9565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413693" y="1001155"/>
            <a:ext cx="11398861" cy="5632311"/>
          </a:xfrm>
          <a:prstGeom prst="rect">
            <a:avLst/>
          </a:prstGeom>
          <a:noFill/>
        </p:spPr>
        <p:txBody>
          <a:bodyPr wrap="square" rtlCol="0">
            <a:spAutoFit/>
          </a:bodyPr>
          <a:lstStyle/>
          <a:p>
            <a:r>
              <a:rPr lang="en-GB" sz="3600" dirty="0" smtClean="0">
                <a:latin typeface="CCW Cursive Writing 22" panose="03050602040000000000" pitchFamily="66" charset="0"/>
              </a:rPr>
              <a:t>Tuesday 9</a:t>
            </a:r>
            <a:r>
              <a:rPr lang="en-GB" sz="3600" baseline="30000" dirty="0" smtClean="0">
                <a:latin typeface="CCW Cursive Writing 22" panose="03050602040000000000" pitchFamily="66" charset="0"/>
              </a:rPr>
              <a:t>th</a:t>
            </a:r>
            <a:r>
              <a:rPr lang="en-GB" sz="3600" dirty="0" smtClean="0">
                <a:latin typeface="CCW Cursive Writing 22" panose="03050602040000000000" pitchFamily="66" charset="0"/>
              </a:rPr>
              <a:t> February</a:t>
            </a:r>
          </a:p>
          <a:p>
            <a:endParaRPr lang="en-GB" sz="3600" dirty="0">
              <a:latin typeface="CCW Cursive Writing 22" panose="03050602040000000000" pitchFamily="66" charset="0"/>
            </a:endParaRPr>
          </a:p>
          <a:p>
            <a:pPr fontAlgn="base"/>
            <a:r>
              <a:rPr lang="en-GB" sz="2400" dirty="0" smtClean="0">
                <a:latin typeface="CCW Cursive Writing 22" panose="03050602040000000000" pitchFamily="66" charset="0"/>
              </a:rPr>
              <a:t>Hello everyone! Let’s think about</a:t>
            </a:r>
            <a:r>
              <a:rPr lang="en-GB" dirty="0"/>
              <a:t> </a:t>
            </a:r>
            <a:r>
              <a:rPr lang="en-GB" sz="2400" dirty="0" smtClean="0">
                <a:latin typeface="CCW Cursive Writing 22" panose="03050602040000000000" pitchFamily="66" charset="0"/>
              </a:rPr>
              <a:t>the </a:t>
            </a:r>
            <a:r>
              <a:rPr lang="en-GB" sz="2400" dirty="0" smtClean="0">
                <a:solidFill>
                  <a:srgbClr val="FF0000"/>
                </a:solidFill>
                <a:latin typeface="CCW Cursive Writing 22" panose="03050602040000000000" pitchFamily="66" charset="0"/>
              </a:rPr>
              <a:t>‘or</a:t>
            </a:r>
            <a:r>
              <a:rPr lang="en-GB" sz="2400" dirty="0">
                <a:solidFill>
                  <a:srgbClr val="FF0000"/>
                </a:solidFill>
                <a:latin typeface="CCW Cursive Writing 22" panose="03050602040000000000" pitchFamily="66" charset="0"/>
              </a:rPr>
              <a:t>’ </a:t>
            </a:r>
            <a:r>
              <a:rPr lang="en-GB" sz="2400" dirty="0">
                <a:latin typeface="CCW Cursive Writing 22" panose="03050602040000000000" pitchFamily="66" charset="0"/>
              </a:rPr>
              <a:t>sound spelt </a:t>
            </a:r>
            <a:r>
              <a:rPr lang="en-GB" sz="2400" dirty="0">
                <a:solidFill>
                  <a:srgbClr val="FF0000"/>
                </a:solidFill>
                <a:latin typeface="CCW Cursive Writing 22" panose="03050602040000000000" pitchFamily="66" charset="0"/>
              </a:rPr>
              <a:t>‘a’ </a:t>
            </a:r>
            <a:r>
              <a:rPr lang="en-GB" sz="2400" dirty="0">
                <a:latin typeface="CCW Cursive Writing 22" panose="03050602040000000000" pitchFamily="66" charset="0"/>
              </a:rPr>
              <a:t>before an </a:t>
            </a:r>
            <a:r>
              <a:rPr lang="en-GB" sz="2400" dirty="0">
                <a:solidFill>
                  <a:srgbClr val="FF0000"/>
                </a:solidFill>
                <a:latin typeface="CCW Cursive Writing 22" panose="03050602040000000000" pitchFamily="66" charset="0"/>
              </a:rPr>
              <a:t>l</a:t>
            </a:r>
            <a:r>
              <a:rPr lang="en-GB" sz="2400" dirty="0">
                <a:latin typeface="CCW Cursive Writing 22" panose="03050602040000000000" pitchFamily="66" charset="0"/>
              </a:rPr>
              <a:t> or </a:t>
            </a:r>
            <a:r>
              <a:rPr lang="en-GB" sz="2400" dirty="0" err="1">
                <a:solidFill>
                  <a:srgbClr val="FF0000"/>
                </a:solidFill>
                <a:latin typeface="CCW Cursive Writing 22" panose="03050602040000000000" pitchFamily="66" charset="0"/>
              </a:rPr>
              <a:t>ll</a:t>
            </a:r>
            <a:r>
              <a:rPr lang="en-GB" sz="2400" dirty="0">
                <a:latin typeface="CCW Cursive Writing 22" panose="03050602040000000000" pitchFamily="66" charset="0"/>
              </a:rPr>
              <a:t> </a:t>
            </a:r>
            <a:endParaRPr lang="en-GB" dirty="0">
              <a:latin typeface="CCW Cursive Writing 22" panose="03050602040000000000" pitchFamily="66" charset="0"/>
            </a:endParaRPr>
          </a:p>
          <a:p>
            <a:endParaRPr lang="en-GB" sz="2400" dirty="0" smtClean="0">
              <a:latin typeface="CCW Cursive Writing 22" panose="03050602040000000000" pitchFamily="66" charset="0"/>
            </a:endParaRPr>
          </a:p>
          <a:p>
            <a:r>
              <a:rPr lang="en-GB" sz="2400" dirty="0" smtClean="0">
                <a:latin typeface="CCW Cursive Writing 22" panose="03050602040000000000" pitchFamily="66" charset="0"/>
              </a:rPr>
              <a:t>Don’t _____ ______ ______ _____ during the assembly.</a:t>
            </a: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r>
              <a:rPr lang="en-GB" sz="2400" dirty="0" smtClean="0">
                <a:latin typeface="CCW Cursive Writing 22" panose="03050602040000000000" pitchFamily="66" charset="0"/>
              </a:rPr>
              <a:t>Please _____ ______ _____ ______ slowly in the classroom.</a:t>
            </a:r>
          </a:p>
          <a:p>
            <a:endParaRPr lang="en-GB" sz="2400" dirty="0">
              <a:latin typeface="CCW Cursive Writing 22" panose="03050602040000000000" pitchFamily="66" charset="0"/>
            </a:endParaRPr>
          </a:p>
          <a:p>
            <a:r>
              <a:rPr lang="en-GB" sz="2400" dirty="0" smtClean="0">
                <a:latin typeface="CCW Cursive Writing 22" panose="03050602040000000000" pitchFamily="66" charset="0"/>
              </a:rPr>
              <a:t>____ _____ ______ _____ ______ ______ throw the _____ _____ _____ _____</a:t>
            </a:r>
          </a:p>
          <a:p>
            <a:endParaRPr lang="en-GB" sz="2400" dirty="0">
              <a:latin typeface="CCW Cursive Writing 22" panose="03050602040000000000" pitchFamily="66" charset="0"/>
            </a:endParaRPr>
          </a:p>
          <a:p>
            <a:r>
              <a:rPr lang="en-GB" sz="2400" dirty="0">
                <a:latin typeface="CCW Cursive Writing 22" panose="03050602040000000000" pitchFamily="66" charset="0"/>
              </a:rPr>
              <a:t>h</a:t>
            </a:r>
            <a:r>
              <a:rPr lang="en-GB" sz="2400" dirty="0" smtClean="0">
                <a:latin typeface="CCW Cursive Writing 22" panose="03050602040000000000" pitchFamily="66" charset="0"/>
              </a:rPr>
              <a:t>igh in the air.         </a:t>
            </a:r>
            <a:r>
              <a:rPr lang="en-GB" sz="2400" dirty="0" smtClean="0"/>
              <a:t>always/ball/walk/talk</a:t>
            </a:r>
            <a:endParaRPr lang="en-GB" sz="2400" dirty="0"/>
          </a:p>
          <a:p>
            <a:endParaRPr lang="en-GB" sz="2400" dirty="0" smtClean="0">
              <a:latin typeface="CCW Cursive Writing 22" panose="03050602040000000000" pitchFamily="66" charset="0"/>
            </a:endParaRPr>
          </a:p>
        </p:txBody>
      </p:sp>
      <p:pic>
        <p:nvPicPr>
          <p:cNvPr id="3" name="Picture 4" descr="It's spring, but the Russian streets are alive with snowmen - Russia Beyon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40586" y="283257"/>
            <a:ext cx="2208339" cy="124186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915608" y="5878286"/>
            <a:ext cx="2883159" cy="6064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63624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extBox 1"/>
          <p:cNvSpPr txBox="1"/>
          <p:nvPr/>
        </p:nvSpPr>
        <p:spPr>
          <a:xfrm>
            <a:off x="1262449" y="1060450"/>
            <a:ext cx="9991725" cy="3785652"/>
          </a:xfrm>
          <a:prstGeom prst="rect">
            <a:avLst/>
          </a:prstGeom>
          <a:noFill/>
        </p:spPr>
        <p:txBody>
          <a:bodyPr wrap="square" rtlCol="0">
            <a:spAutoFit/>
          </a:bodyPr>
          <a:lstStyle/>
          <a:p>
            <a:r>
              <a:rPr lang="en-GB" sz="2400" dirty="0" smtClean="0">
                <a:latin typeface="CCW Cursive Writing 22" panose="03050602040000000000" pitchFamily="66" charset="0"/>
              </a:rPr>
              <a:t>Now have a go at practising this weeks CEW. Remember there are 4 of them (or practise your super spellings).</a:t>
            </a:r>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r>
              <a:rPr lang="en-GB" sz="2400" dirty="0" smtClean="0">
                <a:latin typeface="CCW Cursive Writing 22" panose="03050602040000000000" pitchFamily="66" charset="0"/>
              </a:rPr>
              <a:t>Go back to slide 3 to check.</a:t>
            </a: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endParaRPr lang="en-GB" sz="2400" dirty="0">
              <a:latin typeface="CCW Cursive Writing 22" panose="03050602040000000000" pitchFamily="66" charset="0"/>
            </a:endParaRPr>
          </a:p>
          <a:p>
            <a:endParaRPr lang="en-GB" sz="2400" dirty="0" smtClean="0">
              <a:latin typeface="CCW Cursive Writing 22" panose="03050602040000000000" pitchFamily="66" charset="0"/>
            </a:endParaRPr>
          </a:p>
          <a:p>
            <a:endParaRPr lang="en-GB" sz="2400" dirty="0">
              <a:latin typeface="CCW Cursive Writing 22" panose="03050602040000000000" pitchFamily="66" charset="0"/>
            </a:endParaRPr>
          </a:p>
        </p:txBody>
      </p:sp>
      <p:pic>
        <p:nvPicPr>
          <p:cNvPr id="3076" name="Picture 4" descr="Check Clipart Images, Stock Photos &amp; Vectors | Shutterstock">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28082" y="3320877"/>
            <a:ext cx="2245712" cy="32412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3076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1198</TotalTime>
  <Words>869</Words>
  <Application>Microsoft Office PowerPoint</Application>
  <PresentationFormat>Widescreen</PresentationFormat>
  <Paragraphs>224</Paragraphs>
  <Slides>21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BUOLM V+ Keystageone</vt:lpstr>
      <vt:lpstr>BUOLM V+ Sassoon Primary Md</vt:lpstr>
      <vt:lpstr>Calibri</vt:lpstr>
      <vt:lpstr>Calibri Light</vt:lpstr>
      <vt:lpstr>CCW Cursive Writing 22</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Perryfields Infant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Etheridge</dc:creator>
  <cp:lastModifiedBy>Elizabeth Etheridge</cp:lastModifiedBy>
  <cp:revision>74</cp:revision>
  <dcterms:created xsi:type="dcterms:W3CDTF">2021-01-02T12:02:29Z</dcterms:created>
  <dcterms:modified xsi:type="dcterms:W3CDTF">2021-02-03T15:57:53Z</dcterms:modified>
</cp:coreProperties>
</file>